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75"/>
  </p:notesMasterIdLst>
  <p:sldIdLst>
    <p:sldId id="256" r:id="rId2"/>
    <p:sldId id="260" r:id="rId3"/>
    <p:sldId id="261" r:id="rId4"/>
    <p:sldId id="267" r:id="rId5"/>
    <p:sldId id="268" r:id="rId6"/>
    <p:sldId id="269" r:id="rId7"/>
    <p:sldId id="270" r:id="rId8"/>
    <p:sldId id="271" r:id="rId9"/>
    <p:sldId id="272" r:id="rId10"/>
    <p:sldId id="326" r:id="rId11"/>
    <p:sldId id="328" r:id="rId12"/>
    <p:sldId id="327" r:id="rId13"/>
    <p:sldId id="323" r:id="rId14"/>
    <p:sldId id="273" r:id="rId15"/>
    <p:sldId id="324" r:id="rId16"/>
    <p:sldId id="325" r:id="rId17"/>
    <p:sldId id="274" r:id="rId18"/>
    <p:sldId id="275" r:id="rId19"/>
    <p:sldId id="276" r:id="rId20"/>
    <p:sldId id="330" r:id="rId21"/>
    <p:sldId id="277" r:id="rId22"/>
    <p:sldId id="278" r:id="rId23"/>
    <p:sldId id="279" r:id="rId24"/>
    <p:sldId id="280" r:id="rId25"/>
    <p:sldId id="329" r:id="rId26"/>
    <p:sldId id="341" r:id="rId27"/>
    <p:sldId id="340" r:id="rId28"/>
    <p:sldId id="342" r:id="rId29"/>
    <p:sldId id="343" r:id="rId30"/>
    <p:sldId id="344" r:id="rId31"/>
    <p:sldId id="345" r:id="rId32"/>
    <p:sldId id="334" r:id="rId33"/>
    <p:sldId id="335" r:id="rId34"/>
    <p:sldId id="336" r:id="rId35"/>
    <p:sldId id="337" r:id="rId36"/>
    <p:sldId id="338" r:id="rId37"/>
    <p:sldId id="282" r:id="rId38"/>
    <p:sldId id="287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46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290" r:id="rId73"/>
    <p:sldId id="339" r:id="rId74"/>
  </p:sldIdLst>
  <p:sldSz cx="9144000" cy="6858000" type="screen4x3"/>
  <p:notesSz cx="7099300" cy="102346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0000" autoAdjust="0"/>
  </p:normalViewPr>
  <p:slideViewPr>
    <p:cSldViewPr>
      <p:cViewPr varScale="1">
        <p:scale>
          <a:sx n="79" d="100"/>
          <a:sy n="79" d="100"/>
        </p:scale>
        <p:origin x="1555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diagrams/_rels/drawing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567974E-4399-F548-A0B8-9EB94BC45965}" type="doc">
      <dgm:prSet loTypeId="urn:microsoft.com/office/officeart/2005/8/layout/list1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18A4174-A7E5-9F48-9C92-954100843372}">
      <dgm:prSet custT="1"/>
      <dgm:spPr/>
      <dgm:t>
        <a:bodyPr/>
        <a:lstStyle/>
        <a:p>
          <a:pPr rtl="0"/>
          <a:r>
            <a:rPr lang="en-US" sz="24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Confidentiality</a:t>
          </a:r>
          <a:endParaRPr lang="en-US" sz="24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40FB4427-3126-D944-B8DA-E500D87C2E12}" type="parTrans" cxnId="{40FF8A8E-A32D-3F40-A66A-FBEC46A44D72}">
      <dgm:prSet/>
      <dgm:spPr/>
      <dgm:t>
        <a:bodyPr/>
        <a:lstStyle/>
        <a:p>
          <a:endParaRPr lang="en-US"/>
        </a:p>
      </dgm:t>
    </dgm:pt>
    <dgm:pt modelId="{8F15643E-7BA4-D84A-963E-7FF978BFFDE9}" type="sibTrans" cxnId="{40FF8A8E-A32D-3F40-A66A-FBEC46A44D72}">
      <dgm:prSet/>
      <dgm:spPr/>
      <dgm:t>
        <a:bodyPr/>
        <a:lstStyle/>
        <a:p>
          <a:endParaRPr lang="en-US"/>
        </a:p>
      </dgm:t>
    </dgm:pt>
    <dgm:pt modelId="{21A9F706-8CA7-D446-8BEA-2B90D05E4FEB}">
      <dgm:prSet custT="1"/>
      <dgm:spPr/>
      <dgm:t>
        <a:bodyPr/>
        <a:lstStyle/>
        <a:p>
          <a:pPr rtl="0"/>
          <a:r>
            <a:rPr lang="en-US" sz="1800" dirty="0" smtClean="0">
              <a:solidFill>
                <a:schemeClr val="tx2">
                  <a:lumMod val="10000"/>
                </a:schemeClr>
              </a:solidFill>
            </a:rPr>
            <a:t>Data confidentiality</a:t>
          </a:r>
          <a:endParaRPr lang="en-US" sz="1800" dirty="0">
            <a:solidFill>
              <a:schemeClr val="tx2">
                <a:lumMod val="10000"/>
              </a:schemeClr>
            </a:solidFill>
          </a:endParaRPr>
        </a:p>
      </dgm:t>
    </dgm:pt>
    <dgm:pt modelId="{ADE95395-6D54-1349-94BA-33C16F8584B2}" type="parTrans" cxnId="{59D0DD1D-922F-DE4F-8C7F-2663E70D41CE}">
      <dgm:prSet/>
      <dgm:spPr/>
      <dgm:t>
        <a:bodyPr/>
        <a:lstStyle/>
        <a:p>
          <a:endParaRPr lang="en-US"/>
        </a:p>
      </dgm:t>
    </dgm:pt>
    <dgm:pt modelId="{D4DDB567-C84F-1C44-B7A8-86024AD82621}" type="sibTrans" cxnId="{59D0DD1D-922F-DE4F-8C7F-2663E70D41CE}">
      <dgm:prSet/>
      <dgm:spPr/>
      <dgm:t>
        <a:bodyPr/>
        <a:lstStyle/>
        <a:p>
          <a:endParaRPr lang="en-US"/>
        </a:p>
      </dgm:t>
    </dgm:pt>
    <dgm:pt modelId="{B21E9014-F1B9-5E49-94EA-5CCB3041C961}">
      <dgm:prSet custT="1"/>
      <dgm:spPr/>
      <dgm:t>
        <a:bodyPr/>
        <a:lstStyle/>
        <a:p>
          <a:pPr rtl="0"/>
          <a:r>
            <a:rPr lang="en-US" sz="1600" dirty="0" smtClean="0"/>
            <a:t>Assures that private or confidential information is not made available or disclosed to unauthorized individuals</a:t>
          </a:r>
          <a:endParaRPr lang="en-US" sz="1600" dirty="0"/>
        </a:p>
      </dgm:t>
    </dgm:pt>
    <dgm:pt modelId="{67DCBDF3-A0A9-6D4B-A351-488C0AF72F07}" type="parTrans" cxnId="{67B8EB2D-A751-1D4A-914D-D2AD4733CBBD}">
      <dgm:prSet/>
      <dgm:spPr/>
      <dgm:t>
        <a:bodyPr/>
        <a:lstStyle/>
        <a:p>
          <a:endParaRPr lang="en-US"/>
        </a:p>
      </dgm:t>
    </dgm:pt>
    <dgm:pt modelId="{B7B36CEC-824D-0D4D-93BF-4BDBA5F7D673}" type="sibTrans" cxnId="{67B8EB2D-A751-1D4A-914D-D2AD4733CBBD}">
      <dgm:prSet/>
      <dgm:spPr/>
      <dgm:t>
        <a:bodyPr/>
        <a:lstStyle/>
        <a:p>
          <a:endParaRPr lang="en-US"/>
        </a:p>
      </dgm:t>
    </dgm:pt>
    <dgm:pt modelId="{6035E519-D43A-9845-9BBF-8E7DF74F833D}">
      <dgm:prSet custT="1"/>
      <dgm:spPr/>
      <dgm:t>
        <a:bodyPr/>
        <a:lstStyle/>
        <a:p>
          <a:pPr rtl="0"/>
          <a:r>
            <a:rPr lang="en-US" sz="1800" dirty="0" smtClean="0">
              <a:solidFill>
                <a:schemeClr val="tx2">
                  <a:lumMod val="10000"/>
                </a:schemeClr>
              </a:solidFill>
            </a:rPr>
            <a:t>Privacy</a:t>
          </a:r>
          <a:endParaRPr lang="en-US" sz="1800" dirty="0">
            <a:solidFill>
              <a:schemeClr val="tx2">
                <a:lumMod val="10000"/>
              </a:schemeClr>
            </a:solidFill>
          </a:endParaRPr>
        </a:p>
      </dgm:t>
    </dgm:pt>
    <dgm:pt modelId="{37E13955-F314-494E-ADAB-DC93BBB4BEE0}" type="parTrans" cxnId="{EB142F24-E3E0-AD4B-B2A0-95DF667E0C43}">
      <dgm:prSet/>
      <dgm:spPr/>
      <dgm:t>
        <a:bodyPr/>
        <a:lstStyle/>
        <a:p>
          <a:endParaRPr lang="en-US"/>
        </a:p>
      </dgm:t>
    </dgm:pt>
    <dgm:pt modelId="{B593D6B0-D808-2143-AB3A-690922D49438}" type="sibTrans" cxnId="{EB142F24-E3E0-AD4B-B2A0-95DF667E0C43}">
      <dgm:prSet/>
      <dgm:spPr/>
      <dgm:t>
        <a:bodyPr/>
        <a:lstStyle/>
        <a:p>
          <a:endParaRPr lang="en-US"/>
        </a:p>
      </dgm:t>
    </dgm:pt>
    <dgm:pt modelId="{69FCB829-A180-964B-A24B-0C706AD3D91E}">
      <dgm:prSet custT="1"/>
      <dgm:spPr/>
      <dgm:t>
        <a:bodyPr/>
        <a:lstStyle/>
        <a:p>
          <a:pPr rtl="0"/>
          <a:r>
            <a:rPr lang="en-US" sz="1600" dirty="0" smtClean="0"/>
            <a:t>Assures that individuals control or influence what information related to them may be collected and stored and by whom and to whom that information may be disclosed</a:t>
          </a:r>
          <a:endParaRPr lang="en-US" sz="1600" dirty="0"/>
        </a:p>
      </dgm:t>
    </dgm:pt>
    <dgm:pt modelId="{2EF42A8E-639D-A34D-BC76-23FE2383B4D3}" type="parTrans" cxnId="{4A572C50-A751-FB40-A850-838F8C96B8CD}">
      <dgm:prSet/>
      <dgm:spPr/>
      <dgm:t>
        <a:bodyPr/>
        <a:lstStyle/>
        <a:p>
          <a:endParaRPr lang="en-US"/>
        </a:p>
      </dgm:t>
    </dgm:pt>
    <dgm:pt modelId="{142EA30A-FBF1-5643-A3DE-4F13F46C14CD}" type="sibTrans" cxnId="{4A572C50-A751-FB40-A850-838F8C96B8CD}">
      <dgm:prSet/>
      <dgm:spPr/>
      <dgm:t>
        <a:bodyPr/>
        <a:lstStyle/>
        <a:p>
          <a:endParaRPr lang="en-US"/>
        </a:p>
      </dgm:t>
    </dgm:pt>
    <dgm:pt modelId="{F3872A23-839C-1747-AB33-A007ED5DF65D}">
      <dgm:prSet custT="1"/>
      <dgm:spPr/>
      <dgm:t>
        <a:bodyPr/>
        <a:lstStyle/>
        <a:p>
          <a:pPr rtl="0"/>
          <a:r>
            <a:rPr lang="en-US" sz="24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Integrity</a:t>
          </a:r>
          <a:endParaRPr lang="en-US" sz="24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EC11D0C-BB0A-F943-AF4F-730C5809D2BC}" type="parTrans" cxnId="{52862A91-4742-9046-AABC-1F22D701418F}">
      <dgm:prSet/>
      <dgm:spPr/>
      <dgm:t>
        <a:bodyPr/>
        <a:lstStyle/>
        <a:p>
          <a:endParaRPr lang="en-US"/>
        </a:p>
      </dgm:t>
    </dgm:pt>
    <dgm:pt modelId="{CDD11628-B4FB-FE42-B97F-A4ACD852F9CF}" type="sibTrans" cxnId="{52862A91-4742-9046-AABC-1F22D701418F}">
      <dgm:prSet/>
      <dgm:spPr/>
      <dgm:t>
        <a:bodyPr/>
        <a:lstStyle/>
        <a:p>
          <a:endParaRPr lang="en-US"/>
        </a:p>
      </dgm:t>
    </dgm:pt>
    <dgm:pt modelId="{8E786CE7-B556-B840-8BF5-6292FDE95AEE}">
      <dgm:prSet custT="1"/>
      <dgm:spPr/>
      <dgm:t>
        <a:bodyPr/>
        <a:lstStyle/>
        <a:p>
          <a:pPr rtl="0"/>
          <a:r>
            <a:rPr lang="en-US" sz="24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Availability</a:t>
          </a:r>
          <a:endParaRPr lang="en-US" sz="24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D7C53212-50CB-E041-B8A6-7C37BFF256F2}" type="parTrans" cxnId="{1A0C63BB-E837-FC47-BF44-A889B511BE1E}">
      <dgm:prSet/>
      <dgm:spPr/>
      <dgm:t>
        <a:bodyPr/>
        <a:lstStyle/>
        <a:p>
          <a:endParaRPr lang="en-US"/>
        </a:p>
      </dgm:t>
    </dgm:pt>
    <dgm:pt modelId="{00A03D01-DA6F-F048-BC29-58C578B54D42}" type="sibTrans" cxnId="{1A0C63BB-E837-FC47-BF44-A889B511BE1E}">
      <dgm:prSet/>
      <dgm:spPr/>
      <dgm:t>
        <a:bodyPr/>
        <a:lstStyle/>
        <a:p>
          <a:endParaRPr lang="en-US"/>
        </a:p>
      </dgm:t>
    </dgm:pt>
    <dgm:pt modelId="{A06EF79B-B678-0A4D-B154-D65B70B0BE8B}">
      <dgm:prSet custT="1"/>
      <dgm:spPr/>
      <dgm:t>
        <a:bodyPr/>
        <a:lstStyle/>
        <a:p>
          <a:pPr rtl="0"/>
          <a:r>
            <a:rPr lang="en-US" sz="1800" dirty="0" smtClean="0"/>
            <a:t>Assures that systems work promptly and service is not denied to authorized users</a:t>
          </a:r>
          <a:endParaRPr lang="en-US" sz="1800" dirty="0"/>
        </a:p>
      </dgm:t>
    </dgm:pt>
    <dgm:pt modelId="{6FA206AC-30F8-C544-9604-2CA8E53FFCEF}" type="parTrans" cxnId="{C0ED1F73-19FA-4347-BFA9-88092C8EA421}">
      <dgm:prSet/>
      <dgm:spPr/>
      <dgm:t>
        <a:bodyPr/>
        <a:lstStyle/>
        <a:p>
          <a:endParaRPr lang="en-US"/>
        </a:p>
      </dgm:t>
    </dgm:pt>
    <dgm:pt modelId="{4467D7CD-857D-764C-811B-82D854FAD4EF}" type="sibTrans" cxnId="{C0ED1F73-19FA-4347-BFA9-88092C8EA421}">
      <dgm:prSet/>
      <dgm:spPr/>
      <dgm:t>
        <a:bodyPr/>
        <a:lstStyle/>
        <a:p>
          <a:endParaRPr lang="en-US"/>
        </a:p>
      </dgm:t>
    </dgm:pt>
    <dgm:pt modelId="{4CB84985-FB77-9F46-A053-B23E4ED6EAA5}">
      <dgm:prSet custT="1"/>
      <dgm:spPr/>
      <dgm:t>
        <a:bodyPr/>
        <a:lstStyle/>
        <a:p>
          <a:pPr rtl="0"/>
          <a:r>
            <a:rPr lang="en-US" sz="1600" dirty="0" smtClean="0"/>
            <a:t>Assures that a system performs its intended function in an unimpaired manner, free from deliberate or inadvertent unauthorized manipulation of the system</a:t>
          </a:r>
          <a:endParaRPr lang="en-US" sz="1600" dirty="0"/>
        </a:p>
      </dgm:t>
    </dgm:pt>
    <dgm:pt modelId="{99C0CDBE-7000-E147-B141-77FBFC00B277}">
      <dgm:prSet custT="1"/>
      <dgm:spPr/>
      <dgm:t>
        <a:bodyPr/>
        <a:lstStyle/>
        <a:p>
          <a:pPr rtl="0"/>
          <a:r>
            <a:rPr lang="en-US" sz="1800" dirty="0" smtClean="0">
              <a:solidFill>
                <a:schemeClr val="tx2">
                  <a:lumMod val="10000"/>
                </a:schemeClr>
              </a:solidFill>
            </a:rPr>
            <a:t>System integrity</a:t>
          </a:r>
          <a:endParaRPr lang="en-US" sz="1800" dirty="0">
            <a:solidFill>
              <a:schemeClr val="tx2">
                <a:lumMod val="10000"/>
              </a:schemeClr>
            </a:solidFill>
          </a:endParaRPr>
        </a:p>
      </dgm:t>
    </dgm:pt>
    <dgm:pt modelId="{CE4224DA-4BFC-D447-9F60-37A065135669}" type="sibTrans" cxnId="{BD025F01-050B-2B4D-8EC1-B6B50D422BD2}">
      <dgm:prSet/>
      <dgm:spPr/>
      <dgm:t>
        <a:bodyPr/>
        <a:lstStyle/>
        <a:p>
          <a:endParaRPr lang="en-US"/>
        </a:p>
      </dgm:t>
    </dgm:pt>
    <dgm:pt modelId="{D346A79B-05B5-7149-AC3F-BC6AF45DD253}" type="parTrans" cxnId="{BD025F01-050B-2B4D-8EC1-B6B50D422BD2}">
      <dgm:prSet/>
      <dgm:spPr/>
      <dgm:t>
        <a:bodyPr/>
        <a:lstStyle/>
        <a:p>
          <a:endParaRPr lang="en-US"/>
        </a:p>
      </dgm:t>
    </dgm:pt>
    <dgm:pt modelId="{8C77420A-6DC8-9941-BB17-4E1A0249EBE1}" type="sibTrans" cxnId="{60C79975-4612-B84E-ADAE-E7D23679E458}">
      <dgm:prSet/>
      <dgm:spPr/>
      <dgm:t>
        <a:bodyPr/>
        <a:lstStyle/>
        <a:p>
          <a:endParaRPr lang="en-US"/>
        </a:p>
      </dgm:t>
    </dgm:pt>
    <dgm:pt modelId="{3B6A8F58-5086-FA4C-84B2-881E07C372DA}" type="parTrans" cxnId="{60C79975-4612-B84E-ADAE-E7D23679E458}">
      <dgm:prSet/>
      <dgm:spPr/>
      <dgm:t>
        <a:bodyPr/>
        <a:lstStyle/>
        <a:p>
          <a:endParaRPr lang="en-US"/>
        </a:p>
      </dgm:t>
    </dgm:pt>
    <dgm:pt modelId="{5EC57D55-CC39-D948-9995-0869E97B52DF}">
      <dgm:prSet custT="1"/>
      <dgm:spPr/>
      <dgm:t>
        <a:bodyPr/>
        <a:lstStyle/>
        <a:p>
          <a:pPr rtl="0"/>
          <a:r>
            <a:rPr lang="en-US" sz="1600" dirty="0" smtClean="0"/>
            <a:t>Assures that information and programs are changed only in a specified and authorized manner</a:t>
          </a:r>
          <a:endParaRPr lang="en-US" sz="1600" dirty="0"/>
        </a:p>
      </dgm:t>
    </dgm:pt>
    <dgm:pt modelId="{30C38FF5-4429-4F4C-911B-2DB9C33D340B}">
      <dgm:prSet custT="1"/>
      <dgm:spPr/>
      <dgm:t>
        <a:bodyPr/>
        <a:lstStyle/>
        <a:p>
          <a:pPr rtl="0"/>
          <a:r>
            <a:rPr lang="en-US" sz="1800" dirty="0" smtClean="0">
              <a:solidFill>
                <a:schemeClr val="tx2">
                  <a:lumMod val="10000"/>
                </a:schemeClr>
              </a:solidFill>
            </a:rPr>
            <a:t>Data integrity</a:t>
          </a:r>
          <a:endParaRPr lang="en-US" sz="1800" dirty="0">
            <a:solidFill>
              <a:schemeClr val="tx2">
                <a:lumMod val="10000"/>
              </a:schemeClr>
            </a:solidFill>
          </a:endParaRPr>
        </a:p>
      </dgm:t>
    </dgm:pt>
    <dgm:pt modelId="{B9D7464F-75F1-024C-93FF-ED77A560A090}" type="sibTrans" cxnId="{8953D3BF-2230-534A-9B89-056768195C29}">
      <dgm:prSet/>
      <dgm:spPr/>
      <dgm:t>
        <a:bodyPr/>
        <a:lstStyle/>
        <a:p>
          <a:endParaRPr lang="en-US"/>
        </a:p>
      </dgm:t>
    </dgm:pt>
    <dgm:pt modelId="{8DBD0CAE-0231-974F-9D69-6657F24E7DCA}" type="parTrans" cxnId="{8953D3BF-2230-534A-9B89-056768195C29}">
      <dgm:prSet/>
      <dgm:spPr/>
      <dgm:t>
        <a:bodyPr/>
        <a:lstStyle/>
        <a:p>
          <a:endParaRPr lang="en-US"/>
        </a:p>
      </dgm:t>
    </dgm:pt>
    <dgm:pt modelId="{BB5E1D67-125C-674D-9A42-4609F9776AE3}" type="sibTrans" cxnId="{A19449C7-69B0-2245-9777-8722538727D4}">
      <dgm:prSet/>
      <dgm:spPr/>
      <dgm:t>
        <a:bodyPr/>
        <a:lstStyle/>
        <a:p>
          <a:endParaRPr lang="en-US"/>
        </a:p>
      </dgm:t>
    </dgm:pt>
    <dgm:pt modelId="{7C3D7C39-71A3-384D-AA17-F9AD29D02448}" type="parTrans" cxnId="{A19449C7-69B0-2245-9777-8722538727D4}">
      <dgm:prSet/>
      <dgm:spPr/>
      <dgm:t>
        <a:bodyPr/>
        <a:lstStyle/>
        <a:p>
          <a:endParaRPr lang="en-US"/>
        </a:p>
      </dgm:t>
    </dgm:pt>
    <dgm:pt modelId="{34173FFC-40F5-D74A-B8CF-1587B7364017}" type="pres">
      <dgm:prSet presAssocID="{2567974E-4399-F548-A0B8-9EB94BC45965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2778957-62DF-9344-B516-61D513DAD32B}" type="pres">
      <dgm:prSet presAssocID="{318A4174-A7E5-9F48-9C92-954100843372}" presName="parentLin" presStyleCnt="0"/>
      <dgm:spPr/>
    </dgm:pt>
    <dgm:pt modelId="{51A02C84-5188-D145-814C-E8418EA6DECE}" type="pres">
      <dgm:prSet presAssocID="{318A4174-A7E5-9F48-9C92-954100843372}" presName="parentLeftMargin" presStyleLbl="node1" presStyleIdx="0" presStyleCnt="3"/>
      <dgm:spPr/>
      <dgm:t>
        <a:bodyPr/>
        <a:lstStyle/>
        <a:p>
          <a:endParaRPr lang="en-US"/>
        </a:p>
      </dgm:t>
    </dgm:pt>
    <dgm:pt modelId="{6049758F-6852-7E48-A5F6-439FA44B34F9}" type="pres">
      <dgm:prSet presAssocID="{318A4174-A7E5-9F48-9C92-954100843372}" presName="parentText" presStyleLbl="node1" presStyleIdx="0" presStyleCnt="3" custScaleX="45813" custScaleY="17322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F1C9714-B9E4-2444-8242-5DE4BF09B262}" type="pres">
      <dgm:prSet presAssocID="{318A4174-A7E5-9F48-9C92-954100843372}" presName="negativeSpace" presStyleCnt="0"/>
      <dgm:spPr/>
    </dgm:pt>
    <dgm:pt modelId="{5A498C14-EC1A-C044-AC9A-2483F9CB7F7A}" type="pres">
      <dgm:prSet presAssocID="{318A4174-A7E5-9F48-9C92-954100843372}" presName="childText" presStyleLbl="conFgAcc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0DA03B9-90CC-8D4F-907E-0596F46D16FC}" type="pres">
      <dgm:prSet presAssocID="{8F15643E-7BA4-D84A-963E-7FF978BFFDE9}" presName="spaceBetweenRectangles" presStyleCnt="0"/>
      <dgm:spPr/>
    </dgm:pt>
    <dgm:pt modelId="{29355B7F-2627-0D4A-9C3A-95C48F034156}" type="pres">
      <dgm:prSet presAssocID="{F3872A23-839C-1747-AB33-A007ED5DF65D}" presName="parentLin" presStyleCnt="0"/>
      <dgm:spPr/>
    </dgm:pt>
    <dgm:pt modelId="{45CC6D00-5084-F54C-BAB6-84E192FA5172}" type="pres">
      <dgm:prSet presAssocID="{F3872A23-839C-1747-AB33-A007ED5DF65D}" presName="parentLeftMargin" presStyleLbl="node1" presStyleIdx="0" presStyleCnt="3"/>
      <dgm:spPr/>
      <dgm:t>
        <a:bodyPr/>
        <a:lstStyle/>
        <a:p>
          <a:endParaRPr lang="en-US"/>
        </a:p>
      </dgm:t>
    </dgm:pt>
    <dgm:pt modelId="{D865B79C-0930-C042-ADB5-25A0D1DA2B7F}" type="pres">
      <dgm:prSet presAssocID="{F3872A23-839C-1747-AB33-A007ED5DF65D}" presName="parentText" presStyleLbl="node1" presStyleIdx="1" presStyleCnt="3" custScaleX="45813" custScaleY="174688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43197F5-FBF3-E943-B6CF-FBF8CC91D332}" type="pres">
      <dgm:prSet presAssocID="{F3872A23-839C-1747-AB33-A007ED5DF65D}" presName="negativeSpace" presStyleCnt="0"/>
      <dgm:spPr/>
    </dgm:pt>
    <dgm:pt modelId="{4DA3C829-4C77-2E4B-ACF0-22E49FD0F419}" type="pres">
      <dgm:prSet presAssocID="{F3872A23-839C-1747-AB33-A007ED5DF65D}" presName="childText" presStyleLbl="conFgAcc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E102965-0CE4-7648-BC6E-A7036732A0A2}" type="pres">
      <dgm:prSet presAssocID="{CDD11628-B4FB-FE42-B97F-A4ACD852F9CF}" presName="spaceBetweenRectangles" presStyleCnt="0"/>
      <dgm:spPr/>
    </dgm:pt>
    <dgm:pt modelId="{9D6EEB7C-6CF8-3F45-82A4-66F4F2BD0126}" type="pres">
      <dgm:prSet presAssocID="{8E786CE7-B556-B840-8BF5-6292FDE95AEE}" presName="parentLin" presStyleCnt="0"/>
      <dgm:spPr/>
    </dgm:pt>
    <dgm:pt modelId="{66FCA555-5B0A-5E4D-9599-E70C35274D14}" type="pres">
      <dgm:prSet presAssocID="{8E786CE7-B556-B840-8BF5-6292FDE95AEE}" presName="parentLeftMargin" presStyleLbl="node1" presStyleIdx="1" presStyleCnt="3"/>
      <dgm:spPr/>
      <dgm:t>
        <a:bodyPr/>
        <a:lstStyle/>
        <a:p>
          <a:endParaRPr lang="en-US"/>
        </a:p>
      </dgm:t>
    </dgm:pt>
    <dgm:pt modelId="{667DCDD7-116F-2549-8EDA-F2F25FC22E3F}" type="pres">
      <dgm:prSet presAssocID="{8E786CE7-B556-B840-8BF5-6292FDE95AEE}" presName="parentText" presStyleLbl="node1" presStyleIdx="2" presStyleCnt="3" custScaleX="45813" custScaleY="18517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C16871E-D7A3-A244-8DA3-5F2C4D567BEE}" type="pres">
      <dgm:prSet presAssocID="{8E786CE7-B556-B840-8BF5-6292FDE95AEE}" presName="negativeSpace" presStyleCnt="0"/>
      <dgm:spPr/>
    </dgm:pt>
    <dgm:pt modelId="{CC27436A-1E4D-D84D-A7FC-05F0DE392564}" type="pres">
      <dgm:prSet presAssocID="{8E786CE7-B556-B840-8BF5-6292FDE95AEE}" presName="childText" presStyleLbl="conFgAcc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1CD7A7F-D0F4-4F46-A8EF-C735967171BA}" type="presOf" srcId="{A06EF79B-B678-0A4D-B154-D65B70B0BE8B}" destId="{CC27436A-1E4D-D84D-A7FC-05F0DE392564}" srcOrd="0" destOrd="0" presId="urn:microsoft.com/office/officeart/2005/8/layout/list1"/>
    <dgm:cxn modelId="{EF67737D-FF6F-A745-81F5-1BAD0AEDEF5A}" type="presOf" srcId="{8E786CE7-B556-B840-8BF5-6292FDE95AEE}" destId="{66FCA555-5B0A-5E4D-9599-E70C35274D14}" srcOrd="0" destOrd="0" presId="urn:microsoft.com/office/officeart/2005/8/layout/list1"/>
    <dgm:cxn modelId="{BD025F01-050B-2B4D-8EC1-B6B50D422BD2}" srcId="{F3872A23-839C-1747-AB33-A007ED5DF65D}" destId="{99C0CDBE-7000-E147-B141-77FBFC00B277}" srcOrd="1" destOrd="0" parTransId="{D346A79B-05B5-7149-AC3F-BC6AF45DD253}" sibTransId="{CE4224DA-4BFC-D447-9F60-37A065135669}"/>
    <dgm:cxn modelId="{B1D6768E-3282-0E46-8144-848C567F6B98}" type="presOf" srcId="{6035E519-D43A-9845-9BBF-8E7DF74F833D}" destId="{5A498C14-EC1A-C044-AC9A-2483F9CB7F7A}" srcOrd="0" destOrd="2" presId="urn:microsoft.com/office/officeart/2005/8/layout/list1"/>
    <dgm:cxn modelId="{52862A91-4742-9046-AABC-1F22D701418F}" srcId="{2567974E-4399-F548-A0B8-9EB94BC45965}" destId="{F3872A23-839C-1747-AB33-A007ED5DF65D}" srcOrd="1" destOrd="0" parTransId="{EEC11D0C-BB0A-F943-AF4F-730C5809D2BC}" sibTransId="{CDD11628-B4FB-FE42-B97F-A4ACD852F9CF}"/>
    <dgm:cxn modelId="{60C79975-4612-B84E-ADAE-E7D23679E458}" srcId="{99C0CDBE-7000-E147-B141-77FBFC00B277}" destId="{4CB84985-FB77-9F46-A053-B23E4ED6EAA5}" srcOrd="0" destOrd="0" parTransId="{3B6A8F58-5086-FA4C-84B2-881E07C372DA}" sibTransId="{8C77420A-6DC8-9941-BB17-4E1A0249EBE1}"/>
    <dgm:cxn modelId="{5BD4E129-3CEC-4541-9CD1-B76EBEEE39C3}" type="presOf" srcId="{69FCB829-A180-964B-A24B-0C706AD3D91E}" destId="{5A498C14-EC1A-C044-AC9A-2483F9CB7F7A}" srcOrd="0" destOrd="3" presId="urn:microsoft.com/office/officeart/2005/8/layout/list1"/>
    <dgm:cxn modelId="{D1F11219-7725-4043-AE3C-5B5F02E8FC81}" type="presOf" srcId="{8E786CE7-B556-B840-8BF5-6292FDE95AEE}" destId="{667DCDD7-116F-2549-8EDA-F2F25FC22E3F}" srcOrd="1" destOrd="0" presId="urn:microsoft.com/office/officeart/2005/8/layout/list1"/>
    <dgm:cxn modelId="{99391CC9-90D0-004D-8128-53218E850C58}" type="presOf" srcId="{21A9F706-8CA7-D446-8BEA-2B90D05E4FEB}" destId="{5A498C14-EC1A-C044-AC9A-2483F9CB7F7A}" srcOrd="0" destOrd="0" presId="urn:microsoft.com/office/officeart/2005/8/layout/list1"/>
    <dgm:cxn modelId="{C0ED1F73-19FA-4347-BFA9-88092C8EA421}" srcId="{8E786CE7-B556-B840-8BF5-6292FDE95AEE}" destId="{A06EF79B-B678-0A4D-B154-D65B70B0BE8B}" srcOrd="0" destOrd="0" parTransId="{6FA206AC-30F8-C544-9604-2CA8E53FFCEF}" sibTransId="{4467D7CD-857D-764C-811B-82D854FAD4EF}"/>
    <dgm:cxn modelId="{DCDDDDA8-4BA7-BA44-9B73-615AEEAA085D}" type="presOf" srcId="{318A4174-A7E5-9F48-9C92-954100843372}" destId="{6049758F-6852-7E48-A5F6-439FA44B34F9}" srcOrd="1" destOrd="0" presId="urn:microsoft.com/office/officeart/2005/8/layout/list1"/>
    <dgm:cxn modelId="{643B5D38-BA06-5A44-BA87-2D540E23CFC2}" type="presOf" srcId="{F3872A23-839C-1747-AB33-A007ED5DF65D}" destId="{D865B79C-0930-C042-ADB5-25A0D1DA2B7F}" srcOrd="1" destOrd="0" presId="urn:microsoft.com/office/officeart/2005/8/layout/list1"/>
    <dgm:cxn modelId="{1A0C63BB-E837-FC47-BF44-A889B511BE1E}" srcId="{2567974E-4399-F548-A0B8-9EB94BC45965}" destId="{8E786CE7-B556-B840-8BF5-6292FDE95AEE}" srcOrd="2" destOrd="0" parTransId="{D7C53212-50CB-E041-B8A6-7C37BFF256F2}" sibTransId="{00A03D01-DA6F-F048-BC29-58C578B54D42}"/>
    <dgm:cxn modelId="{DF55A227-0B8D-CC46-A878-14B8D8328FBB}" type="presOf" srcId="{99C0CDBE-7000-E147-B141-77FBFC00B277}" destId="{4DA3C829-4C77-2E4B-ACF0-22E49FD0F419}" srcOrd="0" destOrd="2" presId="urn:microsoft.com/office/officeart/2005/8/layout/list1"/>
    <dgm:cxn modelId="{15CC8672-6574-BE41-9B5E-069B31AADE95}" type="presOf" srcId="{F3872A23-839C-1747-AB33-A007ED5DF65D}" destId="{45CC6D00-5084-F54C-BAB6-84E192FA5172}" srcOrd="0" destOrd="0" presId="urn:microsoft.com/office/officeart/2005/8/layout/list1"/>
    <dgm:cxn modelId="{3A4BC9E8-2AA0-8D44-9E65-6F2177668344}" type="presOf" srcId="{4CB84985-FB77-9F46-A053-B23E4ED6EAA5}" destId="{4DA3C829-4C77-2E4B-ACF0-22E49FD0F419}" srcOrd="0" destOrd="3" presId="urn:microsoft.com/office/officeart/2005/8/layout/list1"/>
    <dgm:cxn modelId="{33C906CA-41C3-2D49-B70C-1C505E8DDCF8}" type="presOf" srcId="{B21E9014-F1B9-5E49-94EA-5CCB3041C961}" destId="{5A498C14-EC1A-C044-AC9A-2483F9CB7F7A}" srcOrd="0" destOrd="1" presId="urn:microsoft.com/office/officeart/2005/8/layout/list1"/>
    <dgm:cxn modelId="{51A15629-FA8A-7244-B187-D9C0566FD916}" type="presOf" srcId="{318A4174-A7E5-9F48-9C92-954100843372}" destId="{51A02C84-5188-D145-814C-E8418EA6DECE}" srcOrd="0" destOrd="0" presId="urn:microsoft.com/office/officeart/2005/8/layout/list1"/>
    <dgm:cxn modelId="{40FF8A8E-A32D-3F40-A66A-FBEC46A44D72}" srcId="{2567974E-4399-F548-A0B8-9EB94BC45965}" destId="{318A4174-A7E5-9F48-9C92-954100843372}" srcOrd="0" destOrd="0" parTransId="{40FB4427-3126-D944-B8DA-E500D87C2E12}" sibTransId="{8F15643E-7BA4-D84A-963E-7FF978BFFDE9}"/>
    <dgm:cxn modelId="{29A4BEE0-3860-E845-8295-4092E2C78FE6}" type="presOf" srcId="{30C38FF5-4429-4F4C-911B-2DB9C33D340B}" destId="{4DA3C829-4C77-2E4B-ACF0-22E49FD0F419}" srcOrd="0" destOrd="0" presId="urn:microsoft.com/office/officeart/2005/8/layout/list1"/>
    <dgm:cxn modelId="{CD00C9F5-9BD3-8540-AD8B-DF8D570BA78F}" type="presOf" srcId="{2567974E-4399-F548-A0B8-9EB94BC45965}" destId="{34173FFC-40F5-D74A-B8CF-1587B7364017}" srcOrd="0" destOrd="0" presId="urn:microsoft.com/office/officeart/2005/8/layout/list1"/>
    <dgm:cxn modelId="{59D0DD1D-922F-DE4F-8C7F-2663E70D41CE}" srcId="{318A4174-A7E5-9F48-9C92-954100843372}" destId="{21A9F706-8CA7-D446-8BEA-2B90D05E4FEB}" srcOrd="0" destOrd="0" parTransId="{ADE95395-6D54-1349-94BA-33C16F8584B2}" sibTransId="{D4DDB567-C84F-1C44-B7A8-86024AD82621}"/>
    <dgm:cxn modelId="{3CC676D0-C6D9-F149-A909-FC3FAC9D66CF}" type="presOf" srcId="{5EC57D55-CC39-D948-9995-0869E97B52DF}" destId="{4DA3C829-4C77-2E4B-ACF0-22E49FD0F419}" srcOrd="0" destOrd="1" presId="urn:microsoft.com/office/officeart/2005/8/layout/list1"/>
    <dgm:cxn modelId="{A19449C7-69B0-2245-9777-8722538727D4}" srcId="{30C38FF5-4429-4F4C-911B-2DB9C33D340B}" destId="{5EC57D55-CC39-D948-9995-0869E97B52DF}" srcOrd="0" destOrd="0" parTransId="{7C3D7C39-71A3-384D-AA17-F9AD29D02448}" sibTransId="{BB5E1D67-125C-674D-9A42-4609F9776AE3}"/>
    <dgm:cxn modelId="{EB142F24-E3E0-AD4B-B2A0-95DF667E0C43}" srcId="{318A4174-A7E5-9F48-9C92-954100843372}" destId="{6035E519-D43A-9845-9BBF-8E7DF74F833D}" srcOrd="1" destOrd="0" parTransId="{37E13955-F314-494E-ADAB-DC93BBB4BEE0}" sibTransId="{B593D6B0-D808-2143-AB3A-690922D49438}"/>
    <dgm:cxn modelId="{67B8EB2D-A751-1D4A-914D-D2AD4733CBBD}" srcId="{21A9F706-8CA7-D446-8BEA-2B90D05E4FEB}" destId="{B21E9014-F1B9-5E49-94EA-5CCB3041C961}" srcOrd="0" destOrd="0" parTransId="{67DCBDF3-A0A9-6D4B-A351-488C0AF72F07}" sibTransId="{B7B36CEC-824D-0D4D-93BF-4BDBA5F7D673}"/>
    <dgm:cxn modelId="{4A572C50-A751-FB40-A850-838F8C96B8CD}" srcId="{6035E519-D43A-9845-9BBF-8E7DF74F833D}" destId="{69FCB829-A180-964B-A24B-0C706AD3D91E}" srcOrd="0" destOrd="0" parTransId="{2EF42A8E-639D-A34D-BC76-23FE2383B4D3}" sibTransId="{142EA30A-FBF1-5643-A3DE-4F13F46C14CD}"/>
    <dgm:cxn modelId="{8953D3BF-2230-534A-9B89-056768195C29}" srcId="{F3872A23-839C-1747-AB33-A007ED5DF65D}" destId="{30C38FF5-4429-4F4C-911B-2DB9C33D340B}" srcOrd="0" destOrd="0" parTransId="{8DBD0CAE-0231-974F-9D69-6657F24E7DCA}" sibTransId="{B9D7464F-75F1-024C-93FF-ED77A560A090}"/>
    <dgm:cxn modelId="{B3B29D92-FA31-7043-8633-DDBC57EB1341}" type="presParOf" srcId="{34173FFC-40F5-D74A-B8CF-1587B7364017}" destId="{F2778957-62DF-9344-B516-61D513DAD32B}" srcOrd="0" destOrd="0" presId="urn:microsoft.com/office/officeart/2005/8/layout/list1"/>
    <dgm:cxn modelId="{E68F5379-6237-024F-9461-1C231CD265C6}" type="presParOf" srcId="{F2778957-62DF-9344-B516-61D513DAD32B}" destId="{51A02C84-5188-D145-814C-E8418EA6DECE}" srcOrd="0" destOrd="0" presId="urn:microsoft.com/office/officeart/2005/8/layout/list1"/>
    <dgm:cxn modelId="{2A54B24C-D351-084E-9A18-6D2B7DF0D514}" type="presParOf" srcId="{F2778957-62DF-9344-B516-61D513DAD32B}" destId="{6049758F-6852-7E48-A5F6-439FA44B34F9}" srcOrd="1" destOrd="0" presId="urn:microsoft.com/office/officeart/2005/8/layout/list1"/>
    <dgm:cxn modelId="{5248515E-AE95-E54F-A449-E01CCC92ADAD}" type="presParOf" srcId="{34173FFC-40F5-D74A-B8CF-1587B7364017}" destId="{0F1C9714-B9E4-2444-8242-5DE4BF09B262}" srcOrd="1" destOrd="0" presId="urn:microsoft.com/office/officeart/2005/8/layout/list1"/>
    <dgm:cxn modelId="{8DBE0762-0F64-2B46-93DD-AAD9669F7E41}" type="presParOf" srcId="{34173FFC-40F5-D74A-B8CF-1587B7364017}" destId="{5A498C14-EC1A-C044-AC9A-2483F9CB7F7A}" srcOrd="2" destOrd="0" presId="urn:microsoft.com/office/officeart/2005/8/layout/list1"/>
    <dgm:cxn modelId="{9EA428E3-C822-7A45-AA6E-C0CB1FC83CBE}" type="presParOf" srcId="{34173FFC-40F5-D74A-B8CF-1587B7364017}" destId="{90DA03B9-90CC-8D4F-907E-0596F46D16FC}" srcOrd="3" destOrd="0" presId="urn:microsoft.com/office/officeart/2005/8/layout/list1"/>
    <dgm:cxn modelId="{5DC4FFAF-E413-3F45-A80D-D7801486BDC7}" type="presParOf" srcId="{34173FFC-40F5-D74A-B8CF-1587B7364017}" destId="{29355B7F-2627-0D4A-9C3A-95C48F034156}" srcOrd="4" destOrd="0" presId="urn:microsoft.com/office/officeart/2005/8/layout/list1"/>
    <dgm:cxn modelId="{0C2ADE0E-BA3C-5147-AF28-10872B27789C}" type="presParOf" srcId="{29355B7F-2627-0D4A-9C3A-95C48F034156}" destId="{45CC6D00-5084-F54C-BAB6-84E192FA5172}" srcOrd="0" destOrd="0" presId="urn:microsoft.com/office/officeart/2005/8/layout/list1"/>
    <dgm:cxn modelId="{B13C3FF0-F306-6540-B142-6E9D98FE60C3}" type="presParOf" srcId="{29355B7F-2627-0D4A-9C3A-95C48F034156}" destId="{D865B79C-0930-C042-ADB5-25A0D1DA2B7F}" srcOrd="1" destOrd="0" presId="urn:microsoft.com/office/officeart/2005/8/layout/list1"/>
    <dgm:cxn modelId="{3181B6CC-FBE0-2346-9EB2-CB309CB0E4F0}" type="presParOf" srcId="{34173FFC-40F5-D74A-B8CF-1587B7364017}" destId="{743197F5-FBF3-E943-B6CF-FBF8CC91D332}" srcOrd="5" destOrd="0" presId="urn:microsoft.com/office/officeart/2005/8/layout/list1"/>
    <dgm:cxn modelId="{D09F867F-A87A-9F4C-9EA7-5C99198E15F0}" type="presParOf" srcId="{34173FFC-40F5-D74A-B8CF-1587B7364017}" destId="{4DA3C829-4C77-2E4B-ACF0-22E49FD0F419}" srcOrd="6" destOrd="0" presId="urn:microsoft.com/office/officeart/2005/8/layout/list1"/>
    <dgm:cxn modelId="{E29B0324-F559-5249-8950-9CF09D7F9AF0}" type="presParOf" srcId="{34173FFC-40F5-D74A-B8CF-1587B7364017}" destId="{4E102965-0CE4-7648-BC6E-A7036732A0A2}" srcOrd="7" destOrd="0" presId="urn:microsoft.com/office/officeart/2005/8/layout/list1"/>
    <dgm:cxn modelId="{17DAC9EC-207C-8A4F-AAFB-721D386B1B25}" type="presParOf" srcId="{34173FFC-40F5-D74A-B8CF-1587B7364017}" destId="{9D6EEB7C-6CF8-3F45-82A4-66F4F2BD0126}" srcOrd="8" destOrd="0" presId="urn:microsoft.com/office/officeart/2005/8/layout/list1"/>
    <dgm:cxn modelId="{EA7C1D96-9C2D-3140-9746-EFD9DC97C677}" type="presParOf" srcId="{9D6EEB7C-6CF8-3F45-82A4-66F4F2BD0126}" destId="{66FCA555-5B0A-5E4D-9599-E70C35274D14}" srcOrd="0" destOrd="0" presId="urn:microsoft.com/office/officeart/2005/8/layout/list1"/>
    <dgm:cxn modelId="{0D8AD8AB-8B8D-294E-A787-7FDF4C87C446}" type="presParOf" srcId="{9D6EEB7C-6CF8-3F45-82A4-66F4F2BD0126}" destId="{667DCDD7-116F-2549-8EDA-F2F25FC22E3F}" srcOrd="1" destOrd="0" presId="urn:microsoft.com/office/officeart/2005/8/layout/list1"/>
    <dgm:cxn modelId="{03239025-308D-C049-BEE9-969AC69BA401}" type="presParOf" srcId="{34173FFC-40F5-D74A-B8CF-1587B7364017}" destId="{CC16871E-D7A3-A244-8DA3-5F2C4D567BEE}" srcOrd="9" destOrd="0" presId="urn:microsoft.com/office/officeart/2005/8/layout/list1"/>
    <dgm:cxn modelId="{EA29DCB6-CD31-3F4F-83C0-58A70AB56CF5}" type="presParOf" srcId="{34173FFC-40F5-D74A-B8CF-1587B7364017}" destId="{CC27436A-1E4D-D84D-A7FC-05F0DE392564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DC66E38-49DC-D543-BBE6-E377CF7347F2}" type="doc">
      <dgm:prSet loTypeId="urn:microsoft.com/office/officeart/2005/8/layout/hList6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1C60744-F555-AF41-AD07-E5CCD8B230CB}">
      <dgm:prSet/>
      <dgm:spPr>
        <a:solidFill>
          <a:schemeClr val="accent1">
            <a:lumMod val="75000"/>
          </a:schemeClr>
        </a:solidFill>
        <a:ln>
          <a:solidFill>
            <a:schemeClr val="bg2"/>
          </a:solidFill>
        </a:ln>
      </dgm:spPr>
      <dgm:t>
        <a:bodyPr/>
        <a:lstStyle/>
        <a:p>
          <a:pPr rtl="0"/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Authenticity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EA241C8-64A3-024A-8EB8-29A343EF303A}" type="parTrans" cxnId="{C8D35B81-BDA6-6041-A868-26984813D94B}">
      <dgm:prSet/>
      <dgm:spPr/>
      <dgm:t>
        <a:bodyPr/>
        <a:lstStyle/>
        <a:p>
          <a:endParaRPr lang="en-US"/>
        </a:p>
      </dgm:t>
    </dgm:pt>
    <dgm:pt modelId="{4E409444-9A2C-754D-8292-DB5BA2267FB1}" type="sibTrans" cxnId="{C8D35B81-BDA6-6041-A868-26984813D94B}">
      <dgm:prSet/>
      <dgm:spPr/>
      <dgm:t>
        <a:bodyPr/>
        <a:lstStyle/>
        <a:p>
          <a:endParaRPr lang="en-US"/>
        </a:p>
      </dgm:t>
    </dgm:pt>
    <dgm:pt modelId="{A62CDBC3-B0ED-C243-8E38-805D5EFD90C9}">
      <dgm:prSet/>
      <dgm:spPr>
        <a:solidFill>
          <a:schemeClr val="accent1">
            <a:lumMod val="75000"/>
          </a:schemeClr>
        </a:solidFill>
        <a:ln>
          <a:solidFill>
            <a:schemeClr val="bg2"/>
          </a:solidFill>
        </a:ln>
      </dgm:spPr>
      <dgm:t>
        <a:bodyPr/>
        <a:lstStyle/>
        <a:p>
          <a:pPr rtl="0"/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Verifying that users are who they say they are and that each input arriving at the system came from a </a:t>
          </a:r>
          <a:r>
            <a:rPr lang="en-US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trusted</a:t>
          </a:r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source 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AFA653C5-812A-8344-927C-B5FEF312E872}" type="parTrans" cxnId="{2DC88FEF-C1D0-0448-8C04-782BE262DFD3}">
      <dgm:prSet/>
      <dgm:spPr/>
      <dgm:t>
        <a:bodyPr/>
        <a:lstStyle/>
        <a:p>
          <a:endParaRPr lang="en-US"/>
        </a:p>
      </dgm:t>
    </dgm:pt>
    <dgm:pt modelId="{91F7B72D-A86B-F543-9054-8B39FC610F2A}" type="sibTrans" cxnId="{2DC88FEF-C1D0-0448-8C04-782BE262DFD3}">
      <dgm:prSet/>
      <dgm:spPr/>
      <dgm:t>
        <a:bodyPr/>
        <a:lstStyle/>
        <a:p>
          <a:endParaRPr lang="en-US"/>
        </a:p>
      </dgm:t>
    </dgm:pt>
    <dgm:pt modelId="{60093497-5372-0A40-B15A-070FEF549396}">
      <dgm:prSet/>
      <dgm:spPr>
        <a:solidFill>
          <a:schemeClr val="accent1">
            <a:lumMod val="75000"/>
          </a:schemeClr>
        </a:solidFill>
        <a:ln>
          <a:solidFill>
            <a:schemeClr val="bg2"/>
          </a:solidFill>
        </a:ln>
      </dgm:spPr>
      <dgm:t>
        <a:bodyPr/>
        <a:lstStyle/>
        <a:p>
          <a:pPr rtl="0"/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Accountability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FDFA94C8-97A3-1142-9C5E-2F7452723808}" type="parTrans" cxnId="{4EA8C8AD-DC24-A646-82BC-23B820FB713D}">
      <dgm:prSet/>
      <dgm:spPr/>
      <dgm:t>
        <a:bodyPr/>
        <a:lstStyle/>
        <a:p>
          <a:endParaRPr lang="en-US"/>
        </a:p>
      </dgm:t>
    </dgm:pt>
    <dgm:pt modelId="{422DDE06-BD72-CD48-89CA-FACCD285A618}" type="sibTrans" cxnId="{4EA8C8AD-DC24-A646-82BC-23B820FB713D}">
      <dgm:prSet/>
      <dgm:spPr/>
      <dgm:t>
        <a:bodyPr/>
        <a:lstStyle/>
        <a:p>
          <a:endParaRPr lang="en-US"/>
        </a:p>
      </dgm:t>
    </dgm:pt>
    <dgm:pt modelId="{B29ACCB8-FD3C-9C45-A718-D4E6C61E5750}">
      <dgm:prSet/>
      <dgm:spPr>
        <a:solidFill>
          <a:schemeClr val="accent1">
            <a:lumMod val="75000"/>
          </a:schemeClr>
        </a:solidFill>
        <a:ln>
          <a:solidFill>
            <a:schemeClr val="bg2"/>
          </a:solidFill>
        </a:ln>
      </dgm:spPr>
      <dgm:t>
        <a:bodyPr/>
        <a:lstStyle/>
        <a:p>
          <a:pPr rtl="0"/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The security goal that generates the requirement for actions of an entity to be </a:t>
          </a:r>
          <a:r>
            <a:rPr lang="en-US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traced uniquely </a:t>
          </a:r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to that entity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B50AB5BA-04BA-4042-8FC4-F53B75ADB6B8}" type="parTrans" cxnId="{3617F752-DDC7-BA47-B4E2-0F2943F61ECF}">
      <dgm:prSet/>
      <dgm:spPr/>
      <dgm:t>
        <a:bodyPr/>
        <a:lstStyle/>
        <a:p>
          <a:endParaRPr lang="en-US"/>
        </a:p>
      </dgm:t>
    </dgm:pt>
    <dgm:pt modelId="{9B61FF8E-CEFB-3A4F-9676-637C5509C77C}" type="sibTrans" cxnId="{3617F752-DDC7-BA47-B4E2-0F2943F61ECF}">
      <dgm:prSet/>
      <dgm:spPr/>
      <dgm:t>
        <a:bodyPr/>
        <a:lstStyle/>
        <a:p>
          <a:endParaRPr lang="en-US"/>
        </a:p>
      </dgm:t>
    </dgm:pt>
    <dgm:pt modelId="{58DD0D4D-7725-A548-A8E1-CCD4839400AA}" type="pres">
      <dgm:prSet presAssocID="{ADC66E38-49DC-D543-BBE6-E377CF7347F2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CD95006-FA94-7A4E-9FF4-7CC079766FD1}" type="pres">
      <dgm:prSet presAssocID="{01C60744-F555-AF41-AD07-E5CCD8B230CB}" presName="node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0A5C58A-4980-D348-AB76-8282E2D0D2F9}" type="pres">
      <dgm:prSet presAssocID="{4E409444-9A2C-754D-8292-DB5BA2267FB1}" presName="sibTrans" presStyleCnt="0"/>
      <dgm:spPr/>
    </dgm:pt>
    <dgm:pt modelId="{6FA73AC8-DAA8-CE41-8208-3A234E80FA0C}" type="pres">
      <dgm:prSet presAssocID="{60093497-5372-0A40-B15A-070FEF549396}" presName="node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A393D00-259D-274E-B1E6-AAF5CB3552B0}" type="presOf" srcId="{A62CDBC3-B0ED-C243-8E38-805D5EFD90C9}" destId="{0CD95006-FA94-7A4E-9FF4-7CC079766FD1}" srcOrd="0" destOrd="1" presId="urn:microsoft.com/office/officeart/2005/8/layout/hList6"/>
    <dgm:cxn modelId="{B550BE00-9F7C-F04C-98C5-A5747AC672EA}" type="presOf" srcId="{01C60744-F555-AF41-AD07-E5CCD8B230CB}" destId="{0CD95006-FA94-7A4E-9FF4-7CC079766FD1}" srcOrd="0" destOrd="0" presId="urn:microsoft.com/office/officeart/2005/8/layout/hList6"/>
    <dgm:cxn modelId="{2DC88FEF-C1D0-0448-8C04-782BE262DFD3}" srcId="{01C60744-F555-AF41-AD07-E5CCD8B230CB}" destId="{A62CDBC3-B0ED-C243-8E38-805D5EFD90C9}" srcOrd="0" destOrd="0" parTransId="{AFA653C5-812A-8344-927C-B5FEF312E872}" sibTransId="{91F7B72D-A86B-F543-9054-8B39FC610F2A}"/>
    <dgm:cxn modelId="{4EA8C8AD-DC24-A646-82BC-23B820FB713D}" srcId="{ADC66E38-49DC-D543-BBE6-E377CF7347F2}" destId="{60093497-5372-0A40-B15A-070FEF549396}" srcOrd="1" destOrd="0" parTransId="{FDFA94C8-97A3-1142-9C5E-2F7452723808}" sibTransId="{422DDE06-BD72-CD48-89CA-FACCD285A618}"/>
    <dgm:cxn modelId="{3617F752-DDC7-BA47-B4E2-0F2943F61ECF}" srcId="{60093497-5372-0A40-B15A-070FEF549396}" destId="{B29ACCB8-FD3C-9C45-A718-D4E6C61E5750}" srcOrd="0" destOrd="0" parTransId="{B50AB5BA-04BA-4042-8FC4-F53B75ADB6B8}" sibTransId="{9B61FF8E-CEFB-3A4F-9676-637C5509C77C}"/>
    <dgm:cxn modelId="{3374CFAB-7FEC-6A4D-AD2D-AFE438B990EF}" type="presOf" srcId="{ADC66E38-49DC-D543-BBE6-E377CF7347F2}" destId="{58DD0D4D-7725-A548-A8E1-CCD4839400AA}" srcOrd="0" destOrd="0" presId="urn:microsoft.com/office/officeart/2005/8/layout/hList6"/>
    <dgm:cxn modelId="{1DDE1F29-06BE-B346-9DCB-14F5BBB13351}" type="presOf" srcId="{60093497-5372-0A40-B15A-070FEF549396}" destId="{6FA73AC8-DAA8-CE41-8208-3A234E80FA0C}" srcOrd="0" destOrd="0" presId="urn:microsoft.com/office/officeart/2005/8/layout/hList6"/>
    <dgm:cxn modelId="{C8D35B81-BDA6-6041-A868-26984813D94B}" srcId="{ADC66E38-49DC-D543-BBE6-E377CF7347F2}" destId="{01C60744-F555-AF41-AD07-E5CCD8B230CB}" srcOrd="0" destOrd="0" parTransId="{EEA241C8-64A3-024A-8EB8-29A343EF303A}" sibTransId="{4E409444-9A2C-754D-8292-DB5BA2267FB1}"/>
    <dgm:cxn modelId="{E99476A8-B540-E544-9A98-14D64D721728}" type="presOf" srcId="{B29ACCB8-FD3C-9C45-A718-D4E6C61E5750}" destId="{6FA73AC8-DAA8-CE41-8208-3A234E80FA0C}" srcOrd="0" destOrd="1" presId="urn:microsoft.com/office/officeart/2005/8/layout/hList6"/>
    <dgm:cxn modelId="{1B10350E-A407-FB42-BD1E-07CF28BD43C0}" type="presParOf" srcId="{58DD0D4D-7725-A548-A8E1-CCD4839400AA}" destId="{0CD95006-FA94-7A4E-9FF4-7CC079766FD1}" srcOrd="0" destOrd="0" presId="urn:microsoft.com/office/officeart/2005/8/layout/hList6"/>
    <dgm:cxn modelId="{DC3DFBA1-BE7F-494D-998A-BE965561078D}" type="presParOf" srcId="{58DD0D4D-7725-A548-A8E1-CCD4839400AA}" destId="{70A5C58A-4980-D348-AB76-8282E2D0D2F9}" srcOrd="1" destOrd="0" presId="urn:microsoft.com/office/officeart/2005/8/layout/hList6"/>
    <dgm:cxn modelId="{793DC99F-5293-3048-A7B7-A08BF6965E80}" type="presParOf" srcId="{58DD0D4D-7725-A548-A8E1-CCD4839400AA}" destId="{6FA73AC8-DAA8-CE41-8208-3A234E80FA0C}" srcOrd="2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A23DCF8-72E3-144A-A633-71F28C732000}" type="doc">
      <dgm:prSet loTypeId="urn:microsoft.com/office/officeart/2005/8/layout/vList5" loCatId="list" qsTypeId="urn:microsoft.com/office/officeart/2005/8/quickstyle/simple4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6B08B88F-A009-1948-9A73-AB7494904C9E}">
      <dgm:prSet/>
      <dgm:spPr/>
      <dgm:t>
        <a:bodyPr/>
        <a:lstStyle/>
        <a:p>
          <a:pPr rtl="0"/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Masquerade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BABD4BF5-0E42-354D-A9E1-85E860D66F46}" type="parTrans" cxnId="{BCB84A2D-559B-C24F-AB0C-B91D6622BE68}">
      <dgm:prSet/>
      <dgm:spPr/>
      <dgm:t>
        <a:bodyPr/>
        <a:lstStyle/>
        <a:p>
          <a:endParaRPr lang="en-US"/>
        </a:p>
      </dgm:t>
    </dgm:pt>
    <dgm:pt modelId="{4F397F3A-444F-734E-BDEE-61A6DF37E628}" type="sibTrans" cxnId="{BCB84A2D-559B-C24F-AB0C-B91D6622BE68}">
      <dgm:prSet/>
      <dgm:spPr/>
      <dgm:t>
        <a:bodyPr/>
        <a:lstStyle/>
        <a:p>
          <a:endParaRPr lang="en-US"/>
        </a:p>
      </dgm:t>
    </dgm:pt>
    <dgm:pt modelId="{E9FDC65B-0D60-1F4F-B97F-0EA7C0235755}">
      <dgm:prSet/>
      <dgm:spPr/>
      <dgm:t>
        <a:bodyPr/>
        <a:lstStyle/>
        <a:p>
          <a:pPr rtl="0"/>
          <a:r>
            <a:rPr lang="en-US" dirty="0" smtClean="0"/>
            <a:t>Takes place when one entity pretends to be a different entity</a:t>
          </a:r>
          <a:endParaRPr lang="en-US" dirty="0"/>
        </a:p>
      </dgm:t>
    </dgm:pt>
    <dgm:pt modelId="{C4EB62D4-2F13-3D4A-A46E-576FFAFFC107}" type="parTrans" cxnId="{77345D43-3A60-B146-A5D5-0D744B8317D4}">
      <dgm:prSet/>
      <dgm:spPr/>
      <dgm:t>
        <a:bodyPr/>
        <a:lstStyle/>
        <a:p>
          <a:endParaRPr lang="en-US"/>
        </a:p>
      </dgm:t>
    </dgm:pt>
    <dgm:pt modelId="{FB66449C-9275-984F-A3F3-55052371A716}" type="sibTrans" cxnId="{77345D43-3A60-B146-A5D5-0D744B8317D4}">
      <dgm:prSet/>
      <dgm:spPr/>
      <dgm:t>
        <a:bodyPr/>
        <a:lstStyle/>
        <a:p>
          <a:endParaRPr lang="en-US"/>
        </a:p>
      </dgm:t>
    </dgm:pt>
    <dgm:pt modelId="{85A25129-D75F-8547-9C34-AB3C73204E9D}">
      <dgm:prSet/>
      <dgm:spPr/>
      <dgm:t>
        <a:bodyPr/>
        <a:lstStyle/>
        <a:p>
          <a:pPr rtl="0"/>
          <a:r>
            <a:rPr lang="en-US" dirty="0" smtClean="0"/>
            <a:t>Usually includes one of the other forms of active attack</a:t>
          </a:r>
          <a:endParaRPr lang="en-US" dirty="0"/>
        </a:p>
      </dgm:t>
    </dgm:pt>
    <dgm:pt modelId="{18809EE1-A86D-CF4F-B0CE-9891BBCC5EB7}" type="parTrans" cxnId="{83A57E6C-1020-7642-8FB5-FD7A8F73221C}">
      <dgm:prSet/>
      <dgm:spPr/>
      <dgm:t>
        <a:bodyPr/>
        <a:lstStyle/>
        <a:p>
          <a:endParaRPr lang="en-US"/>
        </a:p>
      </dgm:t>
    </dgm:pt>
    <dgm:pt modelId="{BB8F67A8-EB49-8E4C-855F-5A0354C6E9E1}" type="sibTrans" cxnId="{83A57E6C-1020-7642-8FB5-FD7A8F73221C}">
      <dgm:prSet/>
      <dgm:spPr/>
      <dgm:t>
        <a:bodyPr/>
        <a:lstStyle/>
        <a:p>
          <a:endParaRPr lang="en-US"/>
        </a:p>
      </dgm:t>
    </dgm:pt>
    <dgm:pt modelId="{684654ED-11BD-C940-9C72-F844DFF81F0E}">
      <dgm:prSet/>
      <dgm:spPr/>
      <dgm:t>
        <a:bodyPr/>
        <a:lstStyle/>
        <a:p>
          <a:pPr rtl="0"/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Replay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3EB481BD-EEE5-894D-986B-49F64ADBCD4B}" type="parTrans" cxnId="{21C33BDF-CACE-0F4D-BB0A-0771A61AF058}">
      <dgm:prSet/>
      <dgm:spPr/>
      <dgm:t>
        <a:bodyPr/>
        <a:lstStyle/>
        <a:p>
          <a:endParaRPr lang="en-US"/>
        </a:p>
      </dgm:t>
    </dgm:pt>
    <dgm:pt modelId="{CE6651BB-25BA-274D-9E08-EC94B1877C65}" type="sibTrans" cxnId="{21C33BDF-CACE-0F4D-BB0A-0771A61AF058}">
      <dgm:prSet/>
      <dgm:spPr/>
      <dgm:t>
        <a:bodyPr/>
        <a:lstStyle/>
        <a:p>
          <a:endParaRPr lang="en-US"/>
        </a:p>
      </dgm:t>
    </dgm:pt>
    <dgm:pt modelId="{F29AC745-5B80-1540-A77A-8EFC6343F5CF}">
      <dgm:prSet/>
      <dgm:spPr/>
      <dgm:t>
        <a:bodyPr/>
        <a:lstStyle/>
        <a:p>
          <a:pPr rtl="0"/>
          <a:r>
            <a:rPr lang="en-US" dirty="0" smtClean="0"/>
            <a:t>Involves the passive capture of a data unit and its subsequent retransmission to produce an unauthorized effect</a:t>
          </a:r>
          <a:endParaRPr lang="en-US" dirty="0"/>
        </a:p>
      </dgm:t>
    </dgm:pt>
    <dgm:pt modelId="{E0733D8E-7962-234C-810C-90C4C4DF3E31}" type="parTrans" cxnId="{34439DAA-AACE-1F48-BCD5-A061B0AFD3F8}">
      <dgm:prSet/>
      <dgm:spPr/>
      <dgm:t>
        <a:bodyPr/>
        <a:lstStyle/>
        <a:p>
          <a:endParaRPr lang="en-US"/>
        </a:p>
      </dgm:t>
    </dgm:pt>
    <dgm:pt modelId="{CB541CEA-6765-054F-94D6-EA9035F2DB48}" type="sibTrans" cxnId="{34439DAA-AACE-1F48-BCD5-A061B0AFD3F8}">
      <dgm:prSet/>
      <dgm:spPr/>
      <dgm:t>
        <a:bodyPr/>
        <a:lstStyle/>
        <a:p>
          <a:endParaRPr lang="en-US"/>
        </a:p>
      </dgm:t>
    </dgm:pt>
    <dgm:pt modelId="{08F38FFA-8ADF-244C-B24E-9DC9EBBE1C4A}">
      <dgm:prSet/>
      <dgm:spPr/>
      <dgm:t>
        <a:bodyPr/>
        <a:lstStyle/>
        <a:p>
          <a:pPr rtl="0"/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Modification of messages 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7E87CB23-FAAC-B546-B850-2DB1E9D89BA2}" type="parTrans" cxnId="{16398D4C-26B7-794D-829E-D81E2A24715B}">
      <dgm:prSet/>
      <dgm:spPr/>
      <dgm:t>
        <a:bodyPr/>
        <a:lstStyle/>
        <a:p>
          <a:endParaRPr lang="en-US"/>
        </a:p>
      </dgm:t>
    </dgm:pt>
    <dgm:pt modelId="{EF949317-1634-8C48-A6B0-543CEA09999F}" type="sibTrans" cxnId="{16398D4C-26B7-794D-829E-D81E2A24715B}">
      <dgm:prSet/>
      <dgm:spPr/>
      <dgm:t>
        <a:bodyPr/>
        <a:lstStyle/>
        <a:p>
          <a:endParaRPr lang="en-US"/>
        </a:p>
      </dgm:t>
    </dgm:pt>
    <dgm:pt modelId="{CC1C70FB-85AF-6244-B643-6B95499E6E93}">
      <dgm:prSet/>
      <dgm:spPr/>
      <dgm:t>
        <a:bodyPr/>
        <a:lstStyle/>
        <a:p>
          <a:pPr rtl="0"/>
          <a:r>
            <a:rPr lang="en-US" dirty="0" smtClean="0"/>
            <a:t>Some portion of a legitimate message is altered, or messages are delayed or reordered to produce an unauthorized effect</a:t>
          </a:r>
          <a:endParaRPr lang="en-US" dirty="0"/>
        </a:p>
      </dgm:t>
    </dgm:pt>
    <dgm:pt modelId="{DB776C5B-EF5D-6D4B-BB9A-C34BC253264F}" type="parTrans" cxnId="{E32FB86D-8CDD-E441-B7DF-D4CF624D4B95}">
      <dgm:prSet/>
      <dgm:spPr/>
      <dgm:t>
        <a:bodyPr/>
        <a:lstStyle/>
        <a:p>
          <a:endParaRPr lang="en-US"/>
        </a:p>
      </dgm:t>
    </dgm:pt>
    <dgm:pt modelId="{5735F4B0-1362-2E41-9B9D-9009230C3363}" type="sibTrans" cxnId="{E32FB86D-8CDD-E441-B7DF-D4CF624D4B95}">
      <dgm:prSet/>
      <dgm:spPr/>
      <dgm:t>
        <a:bodyPr/>
        <a:lstStyle/>
        <a:p>
          <a:endParaRPr lang="en-US"/>
        </a:p>
      </dgm:t>
    </dgm:pt>
    <dgm:pt modelId="{30ADB79F-CA4C-6F4A-A35A-DE0761546418}">
      <dgm:prSet/>
      <dgm:spPr/>
      <dgm:t>
        <a:bodyPr/>
        <a:lstStyle/>
        <a:p>
          <a:pPr rtl="0"/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Denial of service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19330D82-32F4-C344-B9C8-258F409B90D0}" type="parTrans" cxnId="{7CF4FD84-92C8-CB47-915C-E5C062209235}">
      <dgm:prSet/>
      <dgm:spPr/>
      <dgm:t>
        <a:bodyPr/>
        <a:lstStyle/>
        <a:p>
          <a:endParaRPr lang="en-US"/>
        </a:p>
      </dgm:t>
    </dgm:pt>
    <dgm:pt modelId="{6D2724A0-2B2E-5D48-B49A-5179AE5B6F9F}" type="sibTrans" cxnId="{7CF4FD84-92C8-CB47-915C-E5C062209235}">
      <dgm:prSet/>
      <dgm:spPr/>
      <dgm:t>
        <a:bodyPr/>
        <a:lstStyle/>
        <a:p>
          <a:endParaRPr lang="en-US"/>
        </a:p>
      </dgm:t>
    </dgm:pt>
    <dgm:pt modelId="{51CBC6AB-F765-0E48-BAB6-3306A69BFB80}">
      <dgm:prSet/>
      <dgm:spPr/>
      <dgm:t>
        <a:bodyPr/>
        <a:lstStyle/>
        <a:p>
          <a:pPr rtl="0"/>
          <a:r>
            <a:rPr lang="en-US" dirty="0" smtClean="0"/>
            <a:t>Prevents or inhibits the normal use or management of communications facilities</a:t>
          </a:r>
          <a:endParaRPr lang="en-US" dirty="0"/>
        </a:p>
      </dgm:t>
    </dgm:pt>
    <dgm:pt modelId="{4FB1C887-E474-F149-AF8A-C71581115502}" type="parTrans" cxnId="{D11F5749-0EF5-454B-B549-A77BBA8FC2EE}">
      <dgm:prSet/>
      <dgm:spPr/>
      <dgm:t>
        <a:bodyPr/>
        <a:lstStyle/>
        <a:p>
          <a:endParaRPr lang="en-US"/>
        </a:p>
      </dgm:t>
    </dgm:pt>
    <dgm:pt modelId="{630C2376-8BC4-604A-8CFA-8E02CE2826BE}" type="sibTrans" cxnId="{D11F5749-0EF5-454B-B549-A77BBA8FC2EE}">
      <dgm:prSet/>
      <dgm:spPr/>
      <dgm:t>
        <a:bodyPr/>
        <a:lstStyle/>
        <a:p>
          <a:endParaRPr lang="en-US"/>
        </a:p>
      </dgm:t>
    </dgm:pt>
    <dgm:pt modelId="{E5A23CB2-A4A0-DF49-9E42-3BBF47D1B5A0}" type="pres">
      <dgm:prSet presAssocID="{8A23DCF8-72E3-144A-A633-71F28C732000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1B9D93E-FAA9-414C-B8E8-FBBB7988FD16}" type="pres">
      <dgm:prSet presAssocID="{6B08B88F-A009-1948-9A73-AB7494904C9E}" presName="linNode" presStyleCnt="0"/>
      <dgm:spPr/>
    </dgm:pt>
    <dgm:pt modelId="{44488AAB-A78F-8047-B4DF-837F0C5AD89D}" type="pres">
      <dgm:prSet presAssocID="{6B08B88F-A009-1948-9A73-AB7494904C9E}" presName="parentText" presStyleLbl="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A6F287F-54BE-A94E-BE50-7A86606A3A77}" type="pres">
      <dgm:prSet presAssocID="{6B08B88F-A009-1948-9A73-AB7494904C9E}" presName="descendantText" presStyleLbl="alignAccFollow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F7C0ABC-23B8-3049-98D3-D0761945FFB7}" type="pres">
      <dgm:prSet presAssocID="{4F397F3A-444F-734E-BDEE-61A6DF37E628}" presName="sp" presStyleCnt="0"/>
      <dgm:spPr/>
    </dgm:pt>
    <dgm:pt modelId="{6345C142-429E-F84C-A676-C061FB483709}" type="pres">
      <dgm:prSet presAssocID="{684654ED-11BD-C940-9C72-F844DFF81F0E}" presName="linNode" presStyleCnt="0"/>
      <dgm:spPr/>
    </dgm:pt>
    <dgm:pt modelId="{0E6340F7-C0A4-1F48-82F3-FF986F32634E}" type="pres">
      <dgm:prSet presAssocID="{684654ED-11BD-C940-9C72-F844DFF81F0E}" presName="parentText" presStyleLbl="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9892E3E-9DF2-BD4B-A6CD-F416208DABBC}" type="pres">
      <dgm:prSet presAssocID="{684654ED-11BD-C940-9C72-F844DFF81F0E}" presName="descendantText" presStyleLbl="alignAccFollow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79319DA-FCDA-4D45-B509-8207E13003A1}" type="pres">
      <dgm:prSet presAssocID="{CE6651BB-25BA-274D-9E08-EC94B1877C65}" presName="sp" presStyleCnt="0"/>
      <dgm:spPr/>
    </dgm:pt>
    <dgm:pt modelId="{A505A33B-B8BE-CE41-84D2-939A4BC6EBEA}" type="pres">
      <dgm:prSet presAssocID="{08F38FFA-8ADF-244C-B24E-9DC9EBBE1C4A}" presName="linNode" presStyleCnt="0"/>
      <dgm:spPr/>
    </dgm:pt>
    <dgm:pt modelId="{2CDB3922-7DE2-9442-911D-A27BD9574D07}" type="pres">
      <dgm:prSet presAssocID="{08F38FFA-8ADF-244C-B24E-9DC9EBBE1C4A}" presName="parentText" presStyleLbl="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EB773CD-5155-AE49-A39A-DB646F837512}" type="pres">
      <dgm:prSet presAssocID="{08F38FFA-8ADF-244C-B24E-9DC9EBBE1C4A}" presName="descendantText" presStyleLbl="alignAccFollow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6ED33A7-3B1B-1949-A021-EBC6A625EA93}" type="pres">
      <dgm:prSet presAssocID="{EF949317-1634-8C48-A6B0-543CEA09999F}" presName="sp" presStyleCnt="0"/>
      <dgm:spPr/>
    </dgm:pt>
    <dgm:pt modelId="{950DC070-145A-CE41-B596-BBE10477CBEA}" type="pres">
      <dgm:prSet presAssocID="{30ADB79F-CA4C-6F4A-A35A-DE0761546418}" presName="linNode" presStyleCnt="0"/>
      <dgm:spPr/>
    </dgm:pt>
    <dgm:pt modelId="{4060CB25-2046-3047-B345-AC66DC2A7D59}" type="pres">
      <dgm:prSet presAssocID="{30ADB79F-CA4C-6F4A-A35A-DE0761546418}" presName="parentText" presStyleLbl="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F865629-E949-B24E-AF0F-CDFF322825BD}" type="pres">
      <dgm:prSet presAssocID="{30ADB79F-CA4C-6F4A-A35A-DE0761546418}" presName="descendantText" presStyleLbl="alignAccFollow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82CA145-A2E3-694F-8DA8-9F347C5A584E}" type="presOf" srcId="{F29AC745-5B80-1540-A77A-8EFC6343F5CF}" destId="{E9892E3E-9DF2-BD4B-A6CD-F416208DABBC}" srcOrd="0" destOrd="0" presId="urn:microsoft.com/office/officeart/2005/8/layout/vList5"/>
    <dgm:cxn modelId="{5119D51F-728E-F44A-A583-B918C5A307D4}" type="presOf" srcId="{8A23DCF8-72E3-144A-A633-71F28C732000}" destId="{E5A23CB2-A4A0-DF49-9E42-3BBF47D1B5A0}" srcOrd="0" destOrd="0" presId="urn:microsoft.com/office/officeart/2005/8/layout/vList5"/>
    <dgm:cxn modelId="{E32FB86D-8CDD-E441-B7DF-D4CF624D4B95}" srcId="{08F38FFA-8ADF-244C-B24E-9DC9EBBE1C4A}" destId="{CC1C70FB-85AF-6244-B643-6B95499E6E93}" srcOrd="0" destOrd="0" parTransId="{DB776C5B-EF5D-6D4B-BB9A-C34BC253264F}" sibTransId="{5735F4B0-1362-2E41-9B9D-9009230C3363}"/>
    <dgm:cxn modelId="{411D9971-F50C-EA49-99F7-8DAD5C7BAF68}" type="presOf" srcId="{30ADB79F-CA4C-6F4A-A35A-DE0761546418}" destId="{4060CB25-2046-3047-B345-AC66DC2A7D59}" srcOrd="0" destOrd="0" presId="urn:microsoft.com/office/officeart/2005/8/layout/vList5"/>
    <dgm:cxn modelId="{34439DAA-AACE-1F48-BCD5-A061B0AFD3F8}" srcId="{684654ED-11BD-C940-9C72-F844DFF81F0E}" destId="{F29AC745-5B80-1540-A77A-8EFC6343F5CF}" srcOrd="0" destOrd="0" parTransId="{E0733D8E-7962-234C-810C-90C4C4DF3E31}" sibTransId="{CB541CEA-6765-054F-94D6-EA9035F2DB48}"/>
    <dgm:cxn modelId="{862E9881-04D2-1549-831C-5C2E7FDCAF96}" type="presOf" srcId="{CC1C70FB-85AF-6244-B643-6B95499E6E93}" destId="{9EB773CD-5155-AE49-A39A-DB646F837512}" srcOrd="0" destOrd="0" presId="urn:microsoft.com/office/officeart/2005/8/layout/vList5"/>
    <dgm:cxn modelId="{2ED8735D-059E-A440-8ED3-666BEB46165C}" type="presOf" srcId="{6B08B88F-A009-1948-9A73-AB7494904C9E}" destId="{44488AAB-A78F-8047-B4DF-837F0C5AD89D}" srcOrd="0" destOrd="0" presId="urn:microsoft.com/office/officeart/2005/8/layout/vList5"/>
    <dgm:cxn modelId="{16398D4C-26B7-794D-829E-D81E2A24715B}" srcId="{8A23DCF8-72E3-144A-A633-71F28C732000}" destId="{08F38FFA-8ADF-244C-B24E-9DC9EBBE1C4A}" srcOrd="2" destOrd="0" parTransId="{7E87CB23-FAAC-B546-B850-2DB1E9D89BA2}" sibTransId="{EF949317-1634-8C48-A6B0-543CEA09999F}"/>
    <dgm:cxn modelId="{21C33BDF-CACE-0F4D-BB0A-0771A61AF058}" srcId="{8A23DCF8-72E3-144A-A633-71F28C732000}" destId="{684654ED-11BD-C940-9C72-F844DFF81F0E}" srcOrd="1" destOrd="0" parTransId="{3EB481BD-EEE5-894D-986B-49F64ADBCD4B}" sibTransId="{CE6651BB-25BA-274D-9E08-EC94B1877C65}"/>
    <dgm:cxn modelId="{1D749D12-4B04-A440-9661-EEA1A922595F}" type="presOf" srcId="{51CBC6AB-F765-0E48-BAB6-3306A69BFB80}" destId="{AF865629-E949-B24E-AF0F-CDFF322825BD}" srcOrd="0" destOrd="0" presId="urn:microsoft.com/office/officeart/2005/8/layout/vList5"/>
    <dgm:cxn modelId="{83A57E6C-1020-7642-8FB5-FD7A8F73221C}" srcId="{6B08B88F-A009-1948-9A73-AB7494904C9E}" destId="{85A25129-D75F-8547-9C34-AB3C73204E9D}" srcOrd="1" destOrd="0" parTransId="{18809EE1-A86D-CF4F-B0CE-9891BBCC5EB7}" sibTransId="{BB8F67A8-EB49-8E4C-855F-5A0354C6E9E1}"/>
    <dgm:cxn modelId="{D11F5749-0EF5-454B-B549-A77BBA8FC2EE}" srcId="{30ADB79F-CA4C-6F4A-A35A-DE0761546418}" destId="{51CBC6AB-F765-0E48-BAB6-3306A69BFB80}" srcOrd="0" destOrd="0" parTransId="{4FB1C887-E474-F149-AF8A-C71581115502}" sibTransId="{630C2376-8BC4-604A-8CFA-8E02CE2826BE}"/>
    <dgm:cxn modelId="{BCB84A2D-559B-C24F-AB0C-B91D6622BE68}" srcId="{8A23DCF8-72E3-144A-A633-71F28C732000}" destId="{6B08B88F-A009-1948-9A73-AB7494904C9E}" srcOrd="0" destOrd="0" parTransId="{BABD4BF5-0E42-354D-A9E1-85E860D66F46}" sibTransId="{4F397F3A-444F-734E-BDEE-61A6DF37E628}"/>
    <dgm:cxn modelId="{436B4A1E-20D9-3B43-BC32-A45D09F45486}" type="presOf" srcId="{08F38FFA-8ADF-244C-B24E-9DC9EBBE1C4A}" destId="{2CDB3922-7DE2-9442-911D-A27BD9574D07}" srcOrd="0" destOrd="0" presId="urn:microsoft.com/office/officeart/2005/8/layout/vList5"/>
    <dgm:cxn modelId="{B48477C2-A6A0-8647-BCA5-EB3291B8EC62}" type="presOf" srcId="{E9FDC65B-0D60-1F4F-B97F-0EA7C0235755}" destId="{AA6F287F-54BE-A94E-BE50-7A86606A3A77}" srcOrd="0" destOrd="0" presId="urn:microsoft.com/office/officeart/2005/8/layout/vList5"/>
    <dgm:cxn modelId="{0838DE41-FF38-B04D-B0AC-F4CD22412947}" type="presOf" srcId="{85A25129-D75F-8547-9C34-AB3C73204E9D}" destId="{AA6F287F-54BE-A94E-BE50-7A86606A3A77}" srcOrd="0" destOrd="1" presId="urn:microsoft.com/office/officeart/2005/8/layout/vList5"/>
    <dgm:cxn modelId="{77345D43-3A60-B146-A5D5-0D744B8317D4}" srcId="{6B08B88F-A009-1948-9A73-AB7494904C9E}" destId="{E9FDC65B-0D60-1F4F-B97F-0EA7C0235755}" srcOrd="0" destOrd="0" parTransId="{C4EB62D4-2F13-3D4A-A46E-576FFAFFC107}" sibTransId="{FB66449C-9275-984F-A3F3-55052371A716}"/>
    <dgm:cxn modelId="{7CF4FD84-92C8-CB47-915C-E5C062209235}" srcId="{8A23DCF8-72E3-144A-A633-71F28C732000}" destId="{30ADB79F-CA4C-6F4A-A35A-DE0761546418}" srcOrd="3" destOrd="0" parTransId="{19330D82-32F4-C344-B9C8-258F409B90D0}" sibTransId="{6D2724A0-2B2E-5D48-B49A-5179AE5B6F9F}"/>
    <dgm:cxn modelId="{CB8A5855-FBA5-8242-B066-73017C3F2C66}" type="presOf" srcId="{684654ED-11BD-C940-9C72-F844DFF81F0E}" destId="{0E6340F7-C0A4-1F48-82F3-FF986F32634E}" srcOrd="0" destOrd="0" presId="urn:microsoft.com/office/officeart/2005/8/layout/vList5"/>
    <dgm:cxn modelId="{5E47184A-46BB-4E44-A031-13467F0417A0}" type="presParOf" srcId="{E5A23CB2-A4A0-DF49-9E42-3BBF47D1B5A0}" destId="{71B9D93E-FAA9-414C-B8E8-FBBB7988FD16}" srcOrd="0" destOrd="0" presId="urn:microsoft.com/office/officeart/2005/8/layout/vList5"/>
    <dgm:cxn modelId="{9A63D692-1BB2-9D4B-9321-F5D9B26BC28A}" type="presParOf" srcId="{71B9D93E-FAA9-414C-B8E8-FBBB7988FD16}" destId="{44488AAB-A78F-8047-B4DF-837F0C5AD89D}" srcOrd="0" destOrd="0" presId="urn:microsoft.com/office/officeart/2005/8/layout/vList5"/>
    <dgm:cxn modelId="{FF0FAA94-476A-D648-B5D4-3D7AB43012D4}" type="presParOf" srcId="{71B9D93E-FAA9-414C-B8E8-FBBB7988FD16}" destId="{AA6F287F-54BE-A94E-BE50-7A86606A3A77}" srcOrd="1" destOrd="0" presId="urn:microsoft.com/office/officeart/2005/8/layout/vList5"/>
    <dgm:cxn modelId="{D4813CA4-C04A-D944-954F-033337FA52D3}" type="presParOf" srcId="{E5A23CB2-A4A0-DF49-9E42-3BBF47D1B5A0}" destId="{4F7C0ABC-23B8-3049-98D3-D0761945FFB7}" srcOrd="1" destOrd="0" presId="urn:microsoft.com/office/officeart/2005/8/layout/vList5"/>
    <dgm:cxn modelId="{974FE9F6-2065-B048-BB3F-DB55B5C94C68}" type="presParOf" srcId="{E5A23CB2-A4A0-DF49-9E42-3BBF47D1B5A0}" destId="{6345C142-429E-F84C-A676-C061FB483709}" srcOrd="2" destOrd="0" presId="urn:microsoft.com/office/officeart/2005/8/layout/vList5"/>
    <dgm:cxn modelId="{BB61B8E2-D87C-C147-959D-55FA5F50E7A7}" type="presParOf" srcId="{6345C142-429E-F84C-A676-C061FB483709}" destId="{0E6340F7-C0A4-1F48-82F3-FF986F32634E}" srcOrd="0" destOrd="0" presId="urn:microsoft.com/office/officeart/2005/8/layout/vList5"/>
    <dgm:cxn modelId="{574F6899-3CB5-6444-995E-D0F17593E2FB}" type="presParOf" srcId="{6345C142-429E-F84C-A676-C061FB483709}" destId="{E9892E3E-9DF2-BD4B-A6CD-F416208DABBC}" srcOrd="1" destOrd="0" presId="urn:microsoft.com/office/officeart/2005/8/layout/vList5"/>
    <dgm:cxn modelId="{78F7DE80-2065-6A46-BB5E-81BD2C0C5F77}" type="presParOf" srcId="{E5A23CB2-A4A0-DF49-9E42-3BBF47D1B5A0}" destId="{579319DA-FCDA-4D45-B509-8207E13003A1}" srcOrd="3" destOrd="0" presId="urn:microsoft.com/office/officeart/2005/8/layout/vList5"/>
    <dgm:cxn modelId="{6327400D-9B23-F648-9B75-3C8BB16ECEBA}" type="presParOf" srcId="{E5A23CB2-A4A0-DF49-9E42-3BBF47D1B5A0}" destId="{A505A33B-B8BE-CE41-84D2-939A4BC6EBEA}" srcOrd="4" destOrd="0" presId="urn:microsoft.com/office/officeart/2005/8/layout/vList5"/>
    <dgm:cxn modelId="{FB9F14DB-1D7D-F04F-97DA-4937BB3C1EC7}" type="presParOf" srcId="{A505A33B-B8BE-CE41-84D2-939A4BC6EBEA}" destId="{2CDB3922-7DE2-9442-911D-A27BD9574D07}" srcOrd="0" destOrd="0" presId="urn:microsoft.com/office/officeart/2005/8/layout/vList5"/>
    <dgm:cxn modelId="{36D9CDE4-5F83-DE4A-BDE2-DB9E6E089782}" type="presParOf" srcId="{A505A33B-B8BE-CE41-84D2-939A4BC6EBEA}" destId="{9EB773CD-5155-AE49-A39A-DB646F837512}" srcOrd="1" destOrd="0" presId="urn:microsoft.com/office/officeart/2005/8/layout/vList5"/>
    <dgm:cxn modelId="{4541F785-3779-0A40-AC0B-475D0AF7083E}" type="presParOf" srcId="{E5A23CB2-A4A0-DF49-9E42-3BBF47D1B5A0}" destId="{56ED33A7-3B1B-1949-A021-EBC6A625EA93}" srcOrd="5" destOrd="0" presId="urn:microsoft.com/office/officeart/2005/8/layout/vList5"/>
    <dgm:cxn modelId="{8422EA84-691A-9545-BD55-EAC1EA8C3F97}" type="presParOf" srcId="{E5A23CB2-A4A0-DF49-9E42-3BBF47D1B5A0}" destId="{950DC070-145A-CE41-B596-BBE10477CBEA}" srcOrd="6" destOrd="0" presId="urn:microsoft.com/office/officeart/2005/8/layout/vList5"/>
    <dgm:cxn modelId="{93CC3C52-DBFE-7D41-9EBC-8F4110B5EC1A}" type="presParOf" srcId="{950DC070-145A-CE41-B596-BBE10477CBEA}" destId="{4060CB25-2046-3047-B345-AC66DC2A7D59}" srcOrd="0" destOrd="0" presId="urn:microsoft.com/office/officeart/2005/8/layout/vList5"/>
    <dgm:cxn modelId="{39C98B0B-2AD9-8E4C-9F32-F1B4D4363E4C}" type="presParOf" srcId="{950DC070-145A-CE41-B596-BBE10477CBEA}" destId="{AF865629-E949-B24E-AF0F-CDFF322825BD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498C14-EC1A-C044-AC9A-2483F9CB7F7A}">
      <dsp:nvSpPr>
        <dsp:cNvPr id="0" name=""/>
        <dsp:cNvSpPr/>
      </dsp:nvSpPr>
      <dsp:spPr>
        <a:xfrm>
          <a:off x="0" y="374250"/>
          <a:ext cx="8839200" cy="176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6020" tIns="208280" rIns="686020" bIns="128016" numCol="1" spcCol="1270" anchor="t" anchorCtr="0">
          <a:noAutofit/>
        </a:bodyPr>
        <a:lstStyle/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>
              <a:solidFill>
                <a:schemeClr val="tx2">
                  <a:lumMod val="10000"/>
                </a:schemeClr>
              </a:solidFill>
            </a:rPr>
            <a:t>Data confidentiality</a:t>
          </a:r>
          <a:endParaRPr lang="en-US" sz="1800" kern="1200" dirty="0">
            <a:solidFill>
              <a:schemeClr val="tx2">
                <a:lumMod val="10000"/>
              </a:schemeClr>
            </a:solidFill>
          </a:endParaRPr>
        </a:p>
        <a:p>
          <a:pPr marL="342900" lvl="2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Assures that private or confidential information is not made available or disclosed to unauthorized individuals</a:t>
          </a:r>
          <a:endParaRPr lang="en-US" sz="1600" kern="1200" dirty="0"/>
        </a:p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>
              <a:solidFill>
                <a:schemeClr val="tx2">
                  <a:lumMod val="10000"/>
                </a:schemeClr>
              </a:solidFill>
            </a:rPr>
            <a:t>Privacy</a:t>
          </a:r>
          <a:endParaRPr lang="en-US" sz="1800" kern="1200" dirty="0">
            <a:solidFill>
              <a:schemeClr val="tx2">
                <a:lumMod val="10000"/>
              </a:schemeClr>
            </a:solidFill>
          </a:endParaRPr>
        </a:p>
        <a:p>
          <a:pPr marL="342900" lvl="2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Assures that individuals control or influence what information related to them may be collected and stored and by whom and to whom that information may be disclosed</a:t>
          </a:r>
          <a:endParaRPr lang="en-US" sz="1600" kern="1200" dirty="0"/>
        </a:p>
      </dsp:txBody>
      <dsp:txXfrm>
        <a:off x="0" y="374250"/>
        <a:ext cx="8839200" cy="1764000"/>
      </dsp:txXfrm>
    </dsp:sp>
    <dsp:sp modelId="{6049758F-6852-7E48-A5F6-439FA44B34F9}">
      <dsp:nvSpPr>
        <dsp:cNvPr id="0" name=""/>
        <dsp:cNvSpPr/>
      </dsp:nvSpPr>
      <dsp:spPr>
        <a:xfrm>
          <a:off x="441960" y="10498"/>
          <a:ext cx="2834651" cy="511351"/>
        </a:xfrm>
        <a:prstGeom prst="roundRect">
          <a:avLst/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22000"/>
                <a:satMod val="160000"/>
              </a:schemeClr>
              <a:schemeClr val="accent1">
                <a:hueOff val="0"/>
                <a:satOff val="0"/>
                <a:lumOff val="0"/>
                <a:alphaOff val="0"/>
                <a:shade val="45000"/>
                <a:satMod val="100000"/>
              </a:schemeClr>
            </a:duotone>
          </a:blip>
          <a:tile tx="0" ty="0" sx="65000" sy="65000" flip="none" algn="ctr"/>
        </a:blipFill>
        <a:ln>
          <a:noFill/>
        </a:ln>
        <a:effectLst>
          <a:outerShdw blurRad="38100" dist="25400" dir="5400000" algn="t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33871" tIns="0" rIns="233871" bIns="0" numCol="1" spcCol="1270" anchor="ctr" anchorCtr="0">
          <a:noAutofit/>
        </a:bodyPr>
        <a:lstStyle/>
        <a:p>
          <a:pPr lvl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Confidentiality</a:t>
          </a:r>
          <a:endParaRPr lang="en-US" sz="24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466922" y="35460"/>
        <a:ext cx="2784727" cy="461427"/>
      </dsp:txXfrm>
    </dsp:sp>
    <dsp:sp modelId="{4DA3C829-4C77-2E4B-ACF0-22E49FD0F419}">
      <dsp:nvSpPr>
        <dsp:cNvPr id="0" name=""/>
        <dsp:cNvSpPr/>
      </dsp:nvSpPr>
      <dsp:spPr>
        <a:xfrm>
          <a:off x="0" y="2560329"/>
          <a:ext cx="8839200" cy="1575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6020" tIns="208280" rIns="686020" bIns="128016" numCol="1" spcCol="1270" anchor="t" anchorCtr="0">
          <a:noAutofit/>
        </a:bodyPr>
        <a:lstStyle/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>
              <a:solidFill>
                <a:schemeClr val="tx2">
                  <a:lumMod val="10000"/>
                </a:schemeClr>
              </a:solidFill>
            </a:rPr>
            <a:t>Data integrity</a:t>
          </a:r>
          <a:endParaRPr lang="en-US" sz="1800" kern="1200" dirty="0">
            <a:solidFill>
              <a:schemeClr val="tx2">
                <a:lumMod val="10000"/>
              </a:schemeClr>
            </a:solidFill>
          </a:endParaRPr>
        </a:p>
        <a:p>
          <a:pPr marL="342900" lvl="2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Assures that information and programs are changed only in a specified and authorized manner</a:t>
          </a:r>
          <a:endParaRPr lang="en-US" sz="1600" kern="1200" dirty="0"/>
        </a:p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>
              <a:solidFill>
                <a:schemeClr val="tx2">
                  <a:lumMod val="10000"/>
                </a:schemeClr>
              </a:solidFill>
            </a:rPr>
            <a:t>System integrity</a:t>
          </a:r>
          <a:endParaRPr lang="en-US" sz="1800" kern="1200" dirty="0">
            <a:solidFill>
              <a:schemeClr val="tx2">
                <a:lumMod val="10000"/>
              </a:schemeClr>
            </a:solidFill>
          </a:endParaRPr>
        </a:p>
        <a:p>
          <a:pPr marL="342900" lvl="2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Assures that a system performs its intended function in an unimpaired manner, free from deliberate or inadvertent unauthorized manipulation of the system</a:t>
          </a:r>
          <a:endParaRPr lang="en-US" sz="1600" kern="1200" dirty="0"/>
        </a:p>
      </dsp:txBody>
      <dsp:txXfrm>
        <a:off x="0" y="2560329"/>
        <a:ext cx="8839200" cy="1575000"/>
      </dsp:txXfrm>
    </dsp:sp>
    <dsp:sp modelId="{D865B79C-0930-C042-ADB5-25A0D1DA2B7F}">
      <dsp:nvSpPr>
        <dsp:cNvPr id="0" name=""/>
        <dsp:cNvSpPr/>
      </dsp:nvSpPr>
      <dsp:spPr>
        <a:xfrm>
          <a:off x="441960" y="2192250"/>
          <a:ext cx="2834651" cy="515678"/>
        </a:xfrm>
        <a:prstGeom prst="roundRect">
          <a:avLst/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22000"/>
                <a:satMod val="160000"/>
              </a:schemeClr>
              <a:schemeClr val="accent1">
                <a:hueOff val="0"/>
                <a:satOff val="0"/>
                <a:lumOff val="0"/>
                <a:alphaOff val="0"/>
                <a:shade val="45000"/>
                <a:satMod val="100000"/>
              </a:schemeClr>
            </a:duotone>
          </a:blip>
          <a:tile tx="0" ty="0" sx="65000" sy="65000" flip="none" algn="ctr"/>
        </a:blipFill>
        <a:ln>
          <a:noFill/>
        </a:ln>
        <a:effectLst>
          <a:outerShdw blurRad="38100" dist="25400" dir="5400000" algn="t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33871" tIns="0" rIns="233871" bIns="0" numCol="1" spcCol="1270" anchor="ctr" anchorCtr="0">
          <a:noAutofit/>
        </a:bodyPr>
        <a:lstStyle/>
        <a:p>
          <a:pPr lvl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Integrity</a:t>
          </a:r>
          <a:endParaRPr lang="en-US" sz="24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467133" y="2217423"/>
        <a:ext cx="2784305" cy="465332"/>
      </dsp:txXfrm>
    </dsp:sp>
    <dsp:sp modelId="{CC27436A-1E4D-D84D-A7FC-05F0DE392564}">
      <dsp:nvSpPr>
        <dsp:cNvPr id="0" name=""/>
        <dsp:cNvSpPr/>
      </dsp:nvSpPr>
      <dsp:spPr>
        <a:xfrm>
          <a:off x="0" y="4588351"/>
          <a:ext cx="8839200" cy="5827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6020" tIns="208280" rIns="686020" bIns="128016" numCol="1" spcCol="1270" anchor="t" anchorCtr="0">
          <a:noAutofit/>
        </a:bodyPr>
        <a:lstStyle/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/>
            <a:t>Assures that systems work promptly and service is not denied to authorized users</a:t>
          </a:r>
          <a:endParaRPr lang="en-US" sz="1800" kern="1200" dirty="0"/>
        </a:p>
      </dsp:txBody>
      <dsp:txXfrm>
        <a:off x="0" y="4588351"/>
        <a:ext cx="8839200" cy="582750"/>
      </dsp:txXfrm>
    </dsp:sp>
    <dsp:sp modelId="{667DCDD7-116F-2549-8EDA-F2F25FC22E3F}">
      <dsp:nvSpPr>
        <dsp:cNvPr id="0" name=""/>
        <dsp:cNvSpPr/>
      </dsp:nvSpPr>
      <dsp:spPr>
        <a:xfrm>
          <a:off x="441960" y="4189329"/>
          <a:ext cx="2834651" cy="546621"/>
        </a:xfrm>
        <a:prstGeom prst="roundRect">
          <a:avLst/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22000"/>
                <a:satMod val="160000"/>
              </a:schemeClr>
              <a:schemeClr val="accent1">
                <a:hueOff val="0"/>
                <a:satOff val="0"/>
                <a:lumOff val="0"/>
                <a:alphaOff val="0"/>
                <a:shade val="45000"/>
                <a:satMod val="100000"/>
              </a:schemeClr>
            </a:duotone>
          </a:blip>
          <a:tile tx="0" ty="0" sx="65000" sy="65000" flip="none" algn="ctr"/>
        </a:blipFill>
        <a:ln>
          <a:noFill/>
        </a:ln>
        <a:effectLst>
          <a:outerShdw blurRad="38100" dist="25400" dir="5400000" algn="t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33871" tIns="0" rIns="233871" bIns="0" numCol="1" spcCol="1270" anchor="ctr" anchorCtr="0">
          <a:noAutofit/>
        </a:bodyPr>
        <a:lstStyle/>
        <a:p>
          <a:pPr lvl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Availability</a:t>
          </a:r>
          <a:endParaRPr lang="en-US" sz="24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468644" y="4216013"/>
        <a:ext cx="2781283" cy="49325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CD95006-FA94-7A4E-9FF4-7CC079766FD1}">
      <dsp:nvSpPr>
        <dsp:cNvPr id="0" name=""/>
        <dsp:cNvSpPr/>
      </dsp:nvSpPr>
      <dsp:spPr>
        <a:xfrm rot="16200000">
          <a:off x="-454988" y="458777"/>
          <a:ext cx="4562475" cy="3644920"/>
        </a:xfrm>
        <a:prstGeom prst="flowChartManualOperation">
          <a:avLst/>
        </a:prstGeom>
        <a:solidFill>
          <a:schemeClr val="accent1">
            <a:lumMod val="75000"/>
          </a:schemeClr>
        </a:solidFill>
        <a:ln>
          <a:solidFill>
            <a:schemeClr val="bg2"/>
          </a:solidFill>
        </a:ln>
        <a:effectLst>
          <a:outerShdw blurRad="38100" dist="25400" dir="5400000" algn="t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9550" tIns="0" rIns="211460" bIns="0" numCol="1" spcCol="1270" anchor="t" anchorCtr="0">
          <a:noAutofit/>
        </a:bodyPr>
        <a:lstStyle/>
        <a:p>
          <a:pPr lvl="0" algn="l" defTabSz="1466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Authenticity</a:t>
          </a:r>
          <a:endParaRPr lang="en-US" sz="33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  <a:p>
          <a:pPr marL="228600" lvl="1" indent="-228600" algn="l" defTabSz="11557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6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Verifying that users are who they say they are and that each input arriving at the system came from a </a:t>
          </a:r>
          <a:r>
            <a:rPr lang="en-US" sz="2600" kern="1200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trusted</a:t>
          </a:r>
          <a:r>
            <a:rPr lang="en-US" sz="26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source </a:t>
          </a:r>
          <a:endParaRPr lang="en-US" sz="26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5400000">
        <a:off x="3790" y="912494"/>
        <a:ext cx="3644920" cy="2737485"/>
      </dsp:txXfrm>
    </dsp:sp>
    <dsp:sp modelId="{6FA73AC8-DAA8-CE41-8208-3A234E80FA0C}">
      <dsp:nvSpPr>
        <dsp:cNvPr id="0" name=""/>
        <dsp:cNvSpPr/>
      </dsp:nvSpPr>
      <dsp:spPr>
        <a:xfrm rot="16200000">
          <a:off x="3463301" y="458777"/>
          <a:ext cx="4562475" cy="3644920"/>
        </a:xfrm>
        <a:prstGeom prst="flowChartManualOperation">
          <a:avLst/>
        </a:prstGeom>
        <a:solidFill>
          <a:schemeClr val="accent1">
            <a:lumMod val="75000"/>
          </a:schemeClr>
        </a:solidFill>
        <a:ln>
          <a:solidFill>
            <a:schemeClr val="bg2"/>
          </a:solidFill>
        </a:ln>
        <a:effectLst>
          <a:outerShdw blurRad="38100" dist="25400" dir="5400000" algn="t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9550" tIns="0" rIns="211460" bIns="0" numCol="1" spcCol="1270" anchor="t" anchorCtr="0">
          <a:noAutofit/>
        </a:bodyPr>
        <a:lstStyle/>
        <a:p>
          <a:pPr lvl="0" algn="l" defTabSz="1466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Accountability</a:t>
          </a:r>
          <a:endParaRPr lang="en-US" sz="33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  <a:p>
          <a:pPr marL="228600" lvl="1" indent="-228600" algn="l" defTabSz="11557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6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The security goal that generates the requirement for actions of an entity to be </a:t>
          </a:r>
          <a:r>
            <a:rPr lang="en-US" sz="2600" kern="1200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traced uniquely </a:t>
          </a:r>
          <a:r>
            <a:rPr lang="en-US" sz="26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to that entity</a:t>
          </a:r>
          <a:endParaRPr lang="en-US" sz="26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5400000">
        <a:off x="3922079" y="912494"/>
        <a:ext cx="3644920" cy="273748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6F287F-54BE-A94E-BE50-7A86606A3A77}">
      <dsp:nvSpPr>
        <dsp:cNvPr id="0" name=""/>
        <dsp:cNvSpPr/>
      </dsp:nvSpPr>
      <dsp:spPr>
        <a:xfrm rot="5400000">
          <a:off x="2528407" y="-815643"/>
          <a:ext cx="953839" cy="2828543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/>
            <a:t>Takes place when one entity pretends to be a different entity</a:t>
          </a:r>
          <a:endParaRPr lang="en-US" sz="1400" kern="1200" dirty="0"/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/>
            <a:t>Usually includes one of the other forms of active attack</a:t>
          </a:r>
          <a:endParaRPr lang="en-US" sz="1400" kern="1200" dirty="0"/>
        </a:p>
      </dsp:txBody>
      <dsp:txXfrm rot="-5400000">
        <a:off x="1591056" y="168271"/>
        <a:ext cx="2781980" cy="860713"/>
      </dsp:txXfrm>
    </dsp:sp>
    <dsp:sp modelId="{44488AAB-A78F-8047-B4DF-837F0C5AD89D}">
      <dsp:nvSpPr>
        <dsp:cNvPr id="0" name=""/>
        <dsp:cNvSpPr/>
      </dsp:nvSpPr>
      <dsp:spPr>
        <a:xfrm>
          <a:off x="0" y="2478"/>
          <a:ext cx="1591055" cy="1192299"/>
        </a:xfrm>
        <a:prstGeom prst="roundRect">
          <a:avLst/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22000"/>
                <a:satMod val="160000"/>
              </a:schemeClr>
              <a:schemeClr val="accent1">
                <a:hueOff val="0"/>
                <a:satOff val="0"/>
                <a:lumOff val="0"/>
                <a:alphaOff val="0"/>
                <a:shade val="45000"/>
                <a:satMod val="100000"/>
              </a:schemeClr>
            </a:duotone>
          </a:blip>
          <a:tile tx="0" ty="0" sx="65000" sy="65000" flip="none" algn="ctr"/>
        </a:blipFill>
        <a:ln>
          <a:noFill/>
        </a:ln>
        <a:effectLst>
          <a:outerShdw blurRad="38100" dist="25400" dir="5400000" algn="t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lvl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Masquerade</a:t>
          </a:r>
          <a:endParaRPr lang="en-US" sz="21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58203" y="60681"/>
        <a:ext cx="1474649" cy="1075893"/>
      </dsp:txXfrm>
    </dsp:sp>
    <dsp:sp modelId="{E9892E3E-9DF2-BD4B-A6CD-F416208DABBC}">
      <dsp:nvSpPr>
        <dsp:cNvPr id="0" name=""/>
        <dsp:cNvSpPr/>
      </dsp:nvSpPr>
      <dsp:spPr>
        <a:xfrm rot="5400000">
          <a:off x="2528407" y="436271"/>
          <a:ext cx="953839" cy="2828543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/>
            <a:t>Involves the passive capture of a data unit and its subsequent retransmission to produce an unauthorized effect</a:t>
          </a:r>
          <a:endParaRPr lang="en-US" sz="1400" kern="1200" dirty="0"/>
        </a:p>
      </dsp:txBody>
      <dsp:txXfrm rot="-5400000">
        <a:off x="1591056" y="1420186"/>
        <a:ext cx="2781980" cy="860713"/>
      </dsp:txXfrm>
    </dsp:sp>
    <dsp:sp modelId="{0E6340F7-C0A4-1F48-82F3-FF986F32634E}">
      <dsp:nvSpPr>
        <dsp:cNvPr id="0" name=""/>
        <dsp:cNvSpPr/>
      </dsp:nvSpPr>
      <dsp:spPr>
        <a:xfrm>
          <a:off x="0" y="1254393"/>
          <a:ext cx="1591055" cy="1192299"/>
        </a:xfrm>
        <a:prstGeom prst="roundRect">
          <a:avLst/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22000"/>
                <a:satMod val="160000"/>
              </a:schemeClr>
              <a:schemeClr val="accent1">
                <a:hueOff val="0"/>
                <a:satOff val="0"/>
                <a:lumOff val="0"/>
                <a:alphaOff val="0"/>
                <a:shade val="45000"/>
                <a:satMod val="100000"/>
              </a:schemeClr>
            </a:duotone>
          </a:blip>
          <a:tile tx="0" ty="0" sx="65000" sy="65000" flip="none" algn="ctr"/>
        </a:blipFill>
        <a:ln>
          <a:noFill/>
        </a:ln>
        <a:effectLst>
          <a:outerShdw blurRad="38100" dist="25400" dir="5400000" algn="t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lvl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Replay</a:t>
          </a:r>
          <a:endParaRPr lang="en-US" sz="21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58203" y="1312596"/>
        <a:ext cx="1474649" cy="1075893"/>
      </dsp:txXfrm>
    </dsp:sp>
    <dsp:sp modelId="{9EB773CD-5155-AE49-A39A-DB646F837512}">
      <dsp:nvSpPr>
        <dsp:cNvPr id="0" name=""/>
        <dsp:cNvSpPr/>
      </dsp:nvSpPr>
      <dsp:spPr>
        <a:xfrm rot="5400000">
          <a:off x="2528407" y="1688185"/>
          <a:ext cx="953839" cy="2828543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/>
            <a:t>Some portion of a legitimate message is altered, or messages are delayed or reordered to produce an unauthorized effect</a:t>
          </a:r>
          <a:endParaRPr lang="en-US" sz="1400" kern="1200" dirty="0"/>
        </a:p>
      </dsp:txBody>
      <dsp:txXfrm rot="-5400000">
        <a:off x="1591056" y="2672100"/>
        <a:ext cx="2781980" cy="860713"/>
      </dsp:txXfrm>
    </dsp:sp>
    <dsp:sp modelId="{2CDB3922-7DE2-9442-911D-A27BD9574D07}">
      <dsp:nvSpPr>
        <dsp:cNvPr id="0" name=""/>
        <dsp:cNvSpPr/>
      </dsp:nvSpPr>
      <dsp:spPr>
        <a:xfrm>
          <a:off x="0" y="2506307"/>
          <a:ext cx="1591055" cy="1192299"/>
        </a:xfrm>
        <a:prstGeom prst="roundRect">
          <a:avLst/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22000"/>
                <a:satMod val="160000"/>
              </a:schemeClr>
              <a:schemeClr val="accent1">
                <a:hueOff val="0"/>
                <a:satOff val="0"/>
                <a:lumOff val="0"/>
                <a:alphaOff val="0"/>
                <a:shade val="45000"/>
                <a:satMod val="100000"/>
              </a:schemeClr>
            </a:duotone>
          </a:blip>
          <a:tile tx="0" ty="0" sx="65000" sy="65000" flip="none" algn="ctr"/>
        </a:blipFill>
        <a:ln>
          <a:noFill/>
        </a:ln>
        <a:effectLst>
          <a:outerShdw blurRad="38100" dist="25400" dir="5400000" algn="t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lvl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Modification of messages </a:t>
          </a:r>
          <a:endParaRPr lang="en-US" sz="21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58203" y="2564510"/>
        <a:ext cx="1474649" cy="1075893"/>
      </dsp:txXfrm>
    </dsp:sp>
    <dsp:sp modelId="{AF865629-E949-B24E-AF0F-CDFF322825BD}">
      <dsp:nvSpPr>
        <dsp:cNvPr id="0" name=""/>
        <dsp:cNvSpPr/>
      </dsp:nvSpPr>
      <dsp:spPr>
        <a:xfrm rot="5400000">
          <a:off x="2528407" y="2940099"/>
          <a:ext cx="953839" cy="2828543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/>
            <a:t>Prevents or inhibits the normal use or management of communications facilities</a:t>
          </a:r>
          <a:endParaRPr lang="en-US" sz="1400" kern="1200" dirty="0"/>
        </a:p>
      </dsp:txBody>
      <dsp:txXfrm rot="-5400000">
        <a:off x="1591056" y="3924014"/>
        <a:ext cx="2781980" cy="860713"/>
      </dsp:txXfrm>
    </dsp:sp>
    <dsp:sp modelId="{4060CB25-2046-3047-B345-AC66DC2A7D59}">
      <dsp:nvSpPr>
        <dsp:cNvPr id="0" name=""/>
        <dsp:cNvSpPr/>
      </dsp:nvSpPr>
      <dsp:spPr>
        <a:xfrm>
          <a:off x="0" y="3758221"/>
          <a:ext cx="1591055" cy="1192299"/>
        </a:xfrm>
        <a:prstGeom prst="roundRect">
          <a:avLst/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22000"/>
                <a:satMod val="160000"/>
              </a:schemeClr>
              <a:schemeClr val="accent1">
                <a:hueOff val="0"/>
                <a:satOff val="0"/>
                <a:lumOff val="0"/>
                <a:alphaOff val="0"/>
                <a:shade val="45000"/>
                <a:satMod val="100000"/>
              </a:schemeClr>
            </a:duotone>
          </a:blip>
          <a:tile tx="0" ty="0" sx="65000" sy="65000" flip="none" algn="ctr"/>
        </a:blipFill>
        <a:ln>
          <a:noFill/>
        </a:ln>
        <a:effectLst>
          <a:outerShdw blurRad="38100" dist="25400" dir="5400000" algn="t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lvl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Denial of service</a:t>
          </a:r>
          <a:endParaRPr lang="en-US" sz="21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58203" y="3816424"/>
        <a:ext cx="1474649" cy="107589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24AE3314-9DCB-49FD-B20E-AFE426E32EF5}" type="datetimeFigureOut">
              <a:rPr lang="en-US" smtClean="0"/>
              <a:pPr/>
              <a:t>9/2/2020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90600" y="768350"/>
            <a:ext cx="5118100" cy="3838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vert="horz" lIns="96661" tIns="48331" rIns="96661" bIns="48331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FD506D70-4FDC-464B-81DF-79C5C4B28E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5783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8" Type="http://schemas.openxmlformats.org/officeDocument/2006/relationships/hyperlink" Target="http://en.wikipedia.org/wiki/Programmable_logic_controller" TargetMode="External"/><Relationship Id="rId13" Type="http://schemas.openxmlformats.org/officeDocument/2006/relationships/hyperlink" Target="http://en.wikipedia.org/wiki/Iran" TargetMode="External"/><Relationship Id="rId3" Type="http://schemas.openxmlformats.org/officeDocument/2006/relationships/hyperlink" Target="http://en.wikipedia.org/wiki/Computer_worm" TargetMode="External"/><Relationship Id="rId7" Type="http://schemas.openxmlformats.org/officeDocument/2006/relationships/hyperlink" Target="http://en.wikipedia.org/wiki/Malware" TargetMode="External"/><Relationship Id="rId12" Type="http://schemas.openxmlformats.org/officeDocument/2006/relationships/hyperlink" Target="http://en.wikipedia.org/wiki/Enriched_uranium" TargetMode="External"/><Relationship Id="rId2" Type="http://schemas.openxmlformats.org/officeDocument/2006/relationships/slide" Target="../slides/slide8.xml"/><Relationship Id="rId16" Type="http://schemas.openxmlformats.org/officeDocument/2006/relationships/hyperlink" Target="http://en.wikipedia.org/wiki/University_of_Washington" TargetMode="External"/><Relationship Id="rId1" Type="http://schemas.openxmlformats.org/officeDocument/2006/relationships/notesMaster" Target="../notesMasters/notesMaster1.xml"/><Relationship Id="rId6" Type="http://schemas.openxmlformats.org/officeDocument/2006/relationships/hyperlink" Target="http://en.wikipedia.org/wiki/Industrial_engineering" TargetMode="External"/><Relationship Id="rId11" Type="http://schemas.openxmlformats.org/officeDocument/2006/relationships/hyperlink" Target="http://en.wikipedia.org/wiki/WinCC" TargetMode="External"/><Relationship Id="rId5" Type="http://schemas.openxmlformats.org/officeDocument/2006/relationships/hyperlink" Target="http://en.wikipedia.org/wiki/Siemens" TargetMode="External"/><Relationship Id="rId15" Type="http://schemas.openxmlformats.org/officeDocument/2006/relationships/hyperlink" Target="http://en.wikipedia.org/wiki/FireEye" TargetMode="External"/><Relationship Id="rId10" Type="http://schemas.openxmlformats.org/officeDocument/2006/relationships/hyperlink" Target="http://en.wikipedia.org/wiki/SCADA" TargetMode="External"/><Relationship Id="rId4" Type="http://schemas.openxmlformats.org/officeDocument/2006/relationships/hyperlink" Target="http://en.wikipedia.org/wiki/Microsoft_Windows" TargetMode="External"/><Relationship Id="rId9" Type="http://schemas.openxmlformats.org/officeDocument/2006/relationships/hyperlink" Target="http://en.wikipedia.org/wiki/Rootkit" TargetMode="External"/><Relationship Id="rId14" Type="http://schemas.openxmlformats.org/officeDocument/2006/relationships/hyperlink" Target="http://en.wikipedia.org/wiki/Microsoft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506D70-4FDC-464B-81DF-79C5C4B28E23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6319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880484F-2602-2542-B3D2-6D7AE2CF424B}" type="slidenum">
              <a:rPr lang="en-AU">
                <a:latin typeface="Arial" pitchFamily="-1" charset="0"/>
              </a:rPr>
              <a:pPr/>
              <a:t>34</a:t>
            </a:fld>
            <a:endParaRPr lang="en-AU" dirty="0">
              <a:latin typeface="Arial" pitchFamily="-1" charset="0"/>
            </a:endParaRPr>
          </a:p>
        </p:txBody>
      </p:sp>
      <p:sp>
        <p:nvSpPr>
          <p:cNvPr id="450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 A useful means of classifying security attacks, used both in X.800 and RFC 4949, is in</a:t>
            </a:r>
          </a:p>
          <a:p>
            <a:r>
              <a:rPr lang="en-US" dirty="0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terms of passive attacks  and active attacks  (Figure 1.1). A passive attack attempts to</a:t>
            </a:r>
          </a:p>
          <a:p>
            <a:r>
              <a:rPr lang="en-US" dirty="0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learn or make use of information from the system but does not affect system resources.</a:t>
            </a:r>
          </a:p>
          <a:p>
            <a:r>
              <a:rPr lang="en-US" dirty="0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An active attack attempts to alter system resources or affect their operation.</a:t>
            </a:r>
            <a:endParaRPr lang="en-US" dirty="0" smtClean="0">
              <a:latin typeface="Arial" pitchFamily="-1" charset="0"/>
              <a:ea typeface="Arial" pitchFamily="-1" charset="0"/>
              <a:cs typeface="Arial" pitchFamily="-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77700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defRPr/>
            </a:pPr>
            <a:r>
              <a:rPr lang="en-US" dirty="0" smtClean="0"/>
              <a:t> Passive attacks (Figure 1.1) are in the nature of eavesdropping on, or monitoring</a:t>
            </a:r>
          </a:p>
          <a:p>
            <a:pPr>
              <a:defRPr/>
            </a:pPr>
            <a:r>
              <a:rPr lang="en-US" dirty="0" smtClean="0"/>
              <a:t>of, transmissions. The goal of the opponent is to obtain information that is being</a:t>
            </a:r>
          </a:p>
          <a:p>
            <a:pPr>
              <a:defRPr/>
            </a:pPr>
            <a:r>
              <a:rPr lang="en-US" dirty="0" smtClean="0"/>
              <a:t>transmitted. Two types of passive attacks are the release of message contents and</a:t>
            </a:r>
          </a:p>
          <a:p>
            <a:pPr>
              <a:defRPr/>
            </a:pPr>
            <a:r>
              <a:rPr lang="en-US" dirty="0" smtClean="0"/>
              <a:t>traffic analysis.</a:t>
            </a:r>
          </a:p>
          <a:p>
            <a:pPr>
              <a:defRPr/>
            </a:pPr>
            <a:endParaRPr lang="en-US" dirty="0" smtClean="0"/>
          </a:p>
          <a:p>
            <a:pPr>
              <a:defRPr/>
            </a:pPr>
            <a:r>
              <a:rPr lang="en-US" dirty="0" smtClean="0"/>
              <a:t>The release of message contents  is easily understood. A telephone conversation,</a:t>
            </a:r>
          </a:p>
          <a:p>
            <a:pPr>
              <a:defRPr/>
            </a:pPr>
            <a:r>
              <a:rPr lang="en-US" dirty="0" smtClean="0"/>
              <a:t>an electronic mail message, and a transferred file may contain sensitive or</a:t>
            </a:r>
          </a:p>
          <a:p>
            <a:pPr>
              <a:defRPr/>
            </a:pPr>
            <a:r>
              <a:rPr lang="en-US" dirty="0" smtClean="0"/>
              <a:t>confidential information. We would like to prevent an opponent from learning the</a:t>
            </a:r>
          </a:p>
          <a:p>
            <a:pPr>
              <a:defRPr/>
            </a:pPr>
            <a:r>
              <a:rPr lang="en-US" dirty="0" smtClean="0"/>
              <a:t>contents of these transmissions.</a:t>
            </a:r>
          </a:p>
          <a:p>
            <a:pPr>
              <a:defRPr/>
            </a:pPr>
            <a:endParaRPr lang="en-US" dirty="0" smtClean="0"/>
          </a:p>
          <a:p>
            <a:pPr>
              <a:defRPr/>
            </a:pPr>
            <a:r>
              <a:rPr lang="en-US" dirty="0" smtClean="0"/>
              <a:t>A second type of passive attack, traffic analysis , is subtler. Suppose that we</a:t>
            </a:r>
          </a:p>
          <a:p>
            <a:pPr>
              <a:defRPr/>
            </a:pPr>
            <a:r>
              <a:rPr lang="en-US" dirty="0" smtClean="0"/>
              <a:t>had a way of masking the contents of messages or other information traffic so that</a:t>
            </a:r>
          </a:p>
          <a:p>
            <a:pPr>
              <a:defRPr/>
            </a:pPr>
            <a:r>
              <a:rPr lang="en-US" dirty="0" smtClean="0"/>
              <a:t>opponents, even if they captured the message, could not extract the information</a:t>
            </a:r>
          </a:p>
          <a:p>
            <a:pPr>
              <a:defRPr/>
            </a:pPr>
            <a:r>
              <a:rPr lang="en-US" dirty="0" smtClean="0"/>
              <a:t>from the message. The common technique for masking contents is encryption. If we</a:t>
            </a:r>
          </a:p>
          <a:p>
            <a:pPr>
              <a:defRPr/>
            </a:pPr>
            <a:r>
              <a:rPr lang="en-US" dirty="0" smtClean="0"/>
              <a:t>had encryption protection in place, an opponent might still be able to observe the</a:t>
            </a:r>
          </a:p>
          <a:p>
            <a:pPr>
              <a:defRPr/>
            </a:pPr>
            <a:r>
              <a:rPr lang="en-US" dirty="0" smtClean="0"/>
              <a:t>pattern of these messages. The opponent could determine the location and identity</a:t>
            </a:r>
          </a:p>
          <a:p>
            <a:pPr>
              <a:defRPr/>
            </a:pPr>
            <a:r>
              <a:rPr lang="en-US" dirty="0" smtClean="0"/>
              <a:t>of communicating hosts and could observe the frequency and length of messages</a:t>
            </a:r>
          </a:p>
          <a:p>
            <a:pPr>
              <a:defRPr/>
            </a:pPr>
            <a:r>
              <a:rPr lang="en-US" dirty="0" smtClean="0"/>
              <a:t>being exchanged. This information might be useful in guessing the nature of the</a:t>
            </a:r>
          </a:p>
          <a:p>
            <a:pPr>
              <a:defRPr/>
            </a:pPr>
            <a:r>
              <a:rPr lang="en-US" dirty="0" smtClean="0"/>
              <a:t>communication that was taking place.</a:t>
            </a:r>
          </a:p>
          <a:p>
            <a:pPr>
              <a:defRPr/>
            </a:pPr>
            <a:endParaRPr lang="en-US" dirty="0" smtClean="0"/>
          </a:p>
          <a:p>
            <a:pPr>
              <a:defRPr/>
            </a:pPr>
            <a:r>
              <a:rPr lang="en-US" dirty="0" smtClean="0"/>
              <a:t>Passive attacks are very difficult to detect, because they do not involve any</a:t>
            </a:r>
          </a:p>
          <a:p>
            <a:pPr>
              <a:defRPr/>
            </a:pPr>
            <a:r>
              <a:rPr lang="en-US" dirty="0" smtClean="0"/>
              <a:t>alteration of the data. Typically, the message traffic is sent and received in an apparently</a:t>
            </a:r>
          </a:p>
          <a:p>
            <a:pPr>
              <a:defRPr/>
            </a:pPr>
            <a:r>
              <a:rPr lang="en-US" dirty="0" smtClean="0"/>
              <a:t>normal fashion, and neither the sender nor receiver is aware that a third party</a:t>
            </a:r>
          </a:p>
          <a:p>
            <a:pPr>
              <a:defRPr/>
            </a:pPr>
            <a:r>
              <a:rPr lang="en-US" dirty="0" smtClean="0"/>
              <a:t>has read the messages or observed the traffic pattern. However, it is feasible to prevent</a:t>
            </a:r>
          </a:p>
          <a:p>
            <a:pPr>
              <a:defRPr/>
            </a:pPr>
            <a:r>
              <a:rPr lang="en-US" dirty="0" smtClean="0"/>
              <a:t>the success of these attacks, usually by means of encryption. Thus, the emphasis</a:t>
            </a:r>
          </a:p>
          <a:p>
            <a:pPr>
              <a:defRPr/>
            </a:pPr>
            <a:r>
              <a:rPr lang="en-US" dirty="0" smtClean="0"/>
              <a:t>in dealing with passive attacks is on prevention rather than detection.</a:t>
            </a:r>
            <a:endParaRPr lang="en-US" dirty="0"/>
          </a:p>
        </p:txBody>
      </p:sp>
      <p:sp>
        <p:nvSpPr>
          <p:cNvPr id="471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C883CC4-D73D-3E4C-AB70-A7B1F609C4BF}" type="slidenum">
              <a:rPr lang="en-AU" smtClean="0">
                <a:latin typeface="Arial" pitchFamily="-1" charset="0"/>
              </a:rPr>
              <a:pPr/>
              <a:t>35</a:t>
            </a:fld>
            <a:endParaRPr lang="en-AU" dirty="0" smtClean="0">
              <a:latin typeface="Arial" pitchFamily="-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14455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7038990-C12F-384A-882E-43CA630AF8DC}" type="slidenum">
              <a:rPr lang="en-AU">
                <a:latin typeface="Arial" pitchFamily="-1" charset="0"/>
              </a:rPr>
              <a:pPr/>
              <a:t>36</a:t>
            </a:fld>
            <a:endParaRPr lang="en-AU" dirty="0">
              <a:latin typeface="Arial" pitchFamily="-1" charset="0"/>
            </a:endParaRPr>
          </a:p>
        </p:txBody>
      </p:sp>
      <p:sp>
        <p:nvSpPr>
          <p:cNvPr id="49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>
            <a:normAutofit fontScale="85000" lnSpcReduction="20000"/>
          </a:bodyPr>
          <a:lstStyle/>
          <a:p>
            <a:r>
              <a:rPr lang="en-US" dirty="0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 Active attacks (Figure 1.1b) involve some modification of the data stream or the</a:t>
            </a:r>
          </a:p>
          <a:p>
            <a:r>
              <a:rPr lang="en-US" dirty="0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creation of a false stream and can be subdivided into four categories: masquerade,</a:t>
            </a:r>
          </a:p>
          <a:p>
            <a:r>
              <a:rPr lang="en-US" dirty="0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replay, modification of messages, and denial of service.</a:t>
            </a:r>
          </a:p>
          <a:p>
            <a:endParaRPr lang="en-US" dirty="0" smtClean="0">
              <a:latin typeface="Arial" pitchFamily="-1" charset="0"/>
              <a:ea typeface="ＭＳ Ｐゴシック" pitchFamily="-1" charset="-128"/>
              <a:cs typeface="ＭＳ Ｐゴシック" pitchFamily="-1" charset="-128"/>
            </a:endParaRPr>
          </a:p>
          <a:p>
            <a:r>
              <a:rPr lang="en-US" dirty="0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A masquerade  takes place when one entity pretends to be a different entity</a:t>
            </a:r>
          </a:p>
          <a:p>
            <a:r>
              <a:rPr lang="en-US" dirty="0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(path 2 of Figure 1.1b is active). A masquerade attack usually includes one of the</a:t>
            </a:r>
          </a:p>
          <a:p>
            <a:r>
              <a:rPr lang="en-US" dirty="0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other forms of active attack. For example, authentication sequences can be captured</a:t>
            </a:r>
          </a:p>
          <a:p>
            <a:r>
              <a:rPr lang="en-US" dirty="0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and replayed after a valid authentication sequence has taken place, thus enabling an</a:t>
            </a:r>
          </a:p>
          <a:p>
            <a:r>
              <a:rPr lang="en-US" dirty="0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authorized entity with few privileges to obtain extra privileges by impersonating an</a:t>
            </a:r>
          </a:p>
          <a:p>
            <a:r>
              <a:rPr lang="en-US" dirty="0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entity that has those privileges.</a:t>
            </a:r>
          </a:p>
          <a:p>
            <a:endParaRPr lang="en-US" dirty="0" smtClean="0">
              <a:latin typeface="Arial" pitchFamily="-1" charset="0"/>
              <a:ea typeface="ＭＳ Ｐゴシック" pitchFamily="-1" charset="-128"/>
              <a:cs typeface="ＭＳ Ｐゴシック" pitchFamily="-1" charset="-128"/>
            </a:endParaRPr>
          </a:p>
          <a:p>
            <a:r>
              <a:rPr lang="en-US" dirty="0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Replay  involves the passive capture of a data unit and its subsequent retransmission</a:t>
            </a:r>
          </a:p>
          <a:p>
            <a:r>
              <a:rPr lang="en-US" dirty="0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to produce an unauthorized effect (paths 1, 2, and 3 active).</a:t>
            </a:r>
          </a:p>
          <a:p>
            <a:endParaRPr lang="en-US" dirty="0" smtClean="0">
              <a:latin typeface="Arial" pitchFamily="-1" charset="0"/>
              <a:ea typeface="ＭＳ Ｐゴシック" pitchFamily="-1" charset="-128"/>
              <a:cs typeface="ＭＳ Ｐゴシック" pitchFamily="-1" charset="-128"/>
            </a:endParaRPr>
          </a:p>
          <a:p>
            <a:r>
              <a:rPr lang="en-US" dirty="0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Modification of messages  simply means that some portion of a legitimate</a:t>
            </a:r>
          </a:p>
          <a:p>
            <a:r>
              <a:rPr lang="en-US" dirty="0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message is altered, or that messages are delayed or reordered, to produce an</a:t>
            </a:r>
          </a:p>
          <a:p>
            <a:r>
              <a:rPr lang="en-US" dirty="0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unauthorized effect (paths 1 and 2 active). For example, a message meaning “Allow</a:t>
            </a:r>
          </a:p>
          <a:p>
            <a:r>
              <a:rPr lang="en-US" dirty="0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John Smith to read confidential file accounts ” is modified to mean “Allow Fred</a:t>
            </a:r>
          </a:p>
          <a:p>
            <a:r>
              <a:rPr lang="en-US" dirty="0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Brown to read confidential file accounts. ”</a:t>
            </a:r>
          </a:p>
          <a:p>
            <a:endParaRPr lang="en-US" dirty="0" smtClean="0">
              <a:latin typeface="Arial" pitchFamily="-1" charset="0"/>
              <a:ea typeface="ＭＳ Ｐゴシック" pitchFamily="-1" charset="-128"/>
              <a:cs typeface="ＭＳ Ｐゴシック" pitchFamily="-1" charset="-128"/>
            </a:endParaRPr>
          </a:p>
          <a:p>
            <a:r>
              <a:rPr lang="en-US" dirty="0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The denial of service  prevents or inhibits the normal use or management of</a:t>
            </a:r>
          </a:p>
          <a:p>
            <a:r>
              <a:rPr lang="en-US" dirty="0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communications facilities (path 3 active). This attack may have a specific target; for</a:t>
            </a:r>
          </a:p>
          <a:p>
            <a:r>
              <a:rPr lang="en-US" dirty="0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example, an entity may suppress all messages directed to a particular destination</a:t>
            </a:r>
          </a:p>
          <a:p>
            <a:r>
              <a:rPr lang="en-US" dirty="0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(e.g., the security audit service). Another form of service denial is the disruption</a:t>
            </a:r>
          </a:p>
          <a:p>
            <a:r>
              <a:rPr lang="en-US" dirty="0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of an entire network, either by disabling the network or by overloading it with</a:t>
            </a:r>
          </a:p>
          <a:p>
            <a:r>
              <a:rPr lang="en-US" dirty="0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messages so as to degrade performance.</a:t>
            </a:r>
          </a:p>
          <a:p>
            <a:endParaRPr lang="en-US" dirty="0" smtClean="0">
              <a:latin typeface="Arial" pitchFamily="-1" charset="0"/>
              <a:ea typeface="ＭＳ Ｐゴシック" pitchFamily="-1" charset="-128"/>
              <a:cs typeface="ＭＳ Ｐゴシック" pitchFamily="-1" charset="-128"/>
            </a:endParaRPr>
          </a:p>
          <a:p>
            <a:r>
              <a:rPr lang="en-US" dirty="0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Active attacks present the opposite characteristics of passive attacks. Whereas</a:t>
            </a:r>
          </a:p>
          <a:p>
            <a:r>
              <a:rPr lang="en-US" dirty="0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passive attacks are difficult to detect, measures are available to prevent their success.</a:t>
            </a:r>
          </a:p>
          <a:p>
            <a:r>
              <a:rPr lang="en-US" dirty="0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On the other hand, it is quite difficult to prevent active attacks absolutely</a:t>
            </a:r>
          </a:p>
          <a:p>
            <a:r>
              <a:rPr lang="en-US" dirty="0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 because of the wide variety of potential physical, software, and network vulnerabilities.</a:t>
            </a:r>
          </a:p>
          <a:p>
            <a:r>
              <a:rPr lang="en-US" dirty="0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Instead, the goal is to detect active attacks and to recover from any disruption</a:t>
            </a:r>
          </a:p>
          <a:p>
            <a:r>
              <a:rPr lang="en-US" dirty="0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or delays caused by them. If the detection has a deterrent effect, it may also</a:t>
            </a:r>
          </a:p>
          <a:p>
            <a:r>
              <a:rPr lang="en-US" dirty="0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contribute to prevention.</a:t>
            </a:r>
            <a:endParaRPr lang="en-US" dirty="0" smtClean="0">
              <a:latin typeface="Arial" pitchFamily="-1" charset="0"/>
              <a:ea typeface="Arial" pitchFamily="-1" charset="0"/>
              <a:cs typeface="Arial" pitchFamily="-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87981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usurpation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506D70-4FDC-464B-81DF-79C5C4B28E23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1131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Non-repudiation </a:t>
            </a:r>
            <a:r>
              <a:rPr lang="en-US" smtClean="0"/>
              <a:t>: </a:t>
            </a:r>
            <a:r>
              <a:rPr lang="en-US" sz="1200" b="0" i="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purported maker of a statement will not be able to successfully challenge the validity of the statement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506D70-4FDC-464B-81DF-79C5C4B28E23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3261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Worms are Standalone</a:t>
            </a:r>
            <a:r>
              <a:rPr lang="en-US" baseline="0" dirty="0" smtClean="0"/>
              <a:t> malware. </a:t>
            </a:r>
            <a:r>
              <a:rPr lang="en-US" sz="1300" dirty="0" smtClean="0"/>
              <a:t> Unlike a computer virus, it does not need to attach itself to an existing program. 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506D70-4FDC-464B-81DF-79C5C4B28E23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8380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Adware</a:t>
            </a: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unwanted </a:t>
            </a:r>
            <a:r>
              <a:rPr lang="en-GB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software</a:t>
            </a: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designed to throw advertisements up on your screen.” </a:t>
            </a:r>
            <a:r>
              <a:rPr lang="en-GB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Adware</a:t>
            </a: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generates revenue for its developer by automatically displaying online advertisements in the user interface of the </a:t>
            </a:r>
            <a:r>
              <a:rPr lang="en-GB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software</a:t>
            </a: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or on a screen that pops up in the user's face during the installation process.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506D70-4FDC-464B-81DF-79C5C4B28E23}" type="slidenum">
              <a:rPr lang="en-US" smtClean="0"/>
              <a:pPr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6209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r>
              <a:rPr lang="en-US" b="1" u="none" dirty="0" err="1" smtClean="0">
                <a:solidFill>
                  <a:schemeClr val="tx1"/>
                </a:solidFill>
              </a:rPr>
              <a:t>Stuxnet</a:t>
            </a:r>
            <a:endParaRPr lang="en-US" b="1" u="none" dirty="0" smtClean="0">
              <a:solidFill>
                <a:schemeClr val="tx1"/>
              </a:solidFill>
            </a:endParaRPr>
          </a:p>
          <a:p>
            <a:endParaRPr lang="en-US" u="none" dirty="0" smtClean="0">
              <a:solidFill>
                <a:schemeClr val="tx1"/>
              </a:solidFill>
            </a:endParaRPr>
          </a:p>
          <a:p>
            <a:r>
              <a:rPr lang="en-US" sz="1300" dirty="0" err="1" smtClean="0"/>
              <a:t>Stuxnet</a:t>
            </a:r>
            <a:r>
              <a:rPr lang="en-US" sz="1300" dirty="0" smtClean="0"/>
              <a:t> is a highly sophisticated </a:t>
            </a:r>
            <a:r>
              <a:rPr lang="en-US" sz="1300" dirty="0" smtClean="0">
                <a:hlinkClick r:id="rId3" tooltip="Computer worm"/>
              </a:rPr>
              <a:t>computer worm</a:t>
            </a:r>
            <a:r>
              <a:rPr lang="en-US" sz="1300" dirty="0" smtClean="0"/>
              <a:t>. Discovered in June 2010, </a:t>
            </a:r>
            <a:r>
              <a:rPr lang="en-US" sz="1300" dirty="0" err="1" smtClean="0"/>
              <a:t>Stuxnet</a:t>
            </a:r>
            <a:r>
              <a:rPr lang="en-US" sz="1300" dirty="0" smtClean="0"/>
              <a:t> initially spreads via </a:t>
            </a:r>
            <a:r>
              <a:rPr lang="en-US" sz="1300" dirty="0" smtClean="0">
                <a:hlinkClick r:id="rId4" tooltip="Microsoft Windows"/>
              </a:rPr>
              <a:t>Microsoft Windows</a:t>
            </a:r>
            <a:r>
              <a:rPr lang="en-US" sz="1300" dirty="0" smtClean="0"/>
              <a:t>, and targets </a:t>
            </a:r>
            <a:r>
              <a:rPr lang="en-US" sz="1300" dirty="0" smtClean="0">
                <a:hlinkClick r:id="rId5" tooltip="Siemens"/>
              </a:rPr>
              <a:t>Siemens</a:t>
            </a:r>
            <a:r>
              <a:rPr lang="en-US" sz="1300" dirty="0" smtClean="0"/>
              <a:t> </a:t>
            </a:r>
            <a:r>
              <a:rPr lang="en-US" sz="1300" dirty="0" smtClean="0">
                <a:hlinkClick r:id="rId6" tooltip="Industrial engineering"/>
              </a:rPr>
              <a:t>industrial</a:t>
            </a:r>
            <a:r>
              <a:rPr lang="en-US" sz="1300" dirty="0" smtClean="0"/>
              <a:t> software and equipment. While it is not the first time that hackers have targeted industrial systems, it is the first discovered </a:t>
            </a:r>
            <a:r>
              <a:rPr lang="en-US" sz="1300" dirty="0" smtClean="0">
                <a:hlinkClick r:id="rId7" tooltip="Malware"/>
              </a:rPr>
              <a:t>malware</a:t>
            </a:r>
            <a:r>
              <a:rPr lang="en-US" sz="1300" dirty="0" smtClean="0"/>
              <a:t> that spies on and subverts industrial systems, and the first to include a </a:t>
            </a:r>
            <a:r>
              <a:rPr lang="en-US" sz="1300" dirty="0" smtClean="0">
                <a:hlinkClick r:id="rId8" tooltip="Programmable logic controller"/>
              </a:rPr>
              <a:t>programmable logic controller</a:t>
            </a:r>
            <a:r>
              <a:rPr lang="en-US" sz="1300" dirty="0" smtClean="0"/>
              <a:t> (PLC)</a:t>
            </a:r>
            <a:r>
              <a:rPr lang="en-US" sz="1300" dirty="0" err="1" smtClean="0">
                <a:hlinkClick r:id="rId9" tooltip="Rootkit"/>
              </a:rPr>
              <a:t>rootkit</a:t>
            </a:r>
            <a:r>
              <a:rPr lang="en-US" sz="1300" dirty="0" smtClean="0"/>
              <a:t>.</a:t>
            </a:r>
          </a:p>
          <a:p>
            <a:r>
              <a:rPr lang="en-US" sz="1300" dirty="0" smtClean="0"/>
              <a:t>The worm initially spreads indiscriminately, but includes a highly specialized malware payload that is designed to target only Siemens </a:t>
            </a:r>
            <a:r>
              <a:rPr lang="en-US" sz="1300" dirty="0" smtClean="0">
                <a:hlinkClick r:id="rId10" tooltip="SCADA"/>
              </a:rPr>
              <a:t>supervisory control and data acquisition</a:t>
            </a:r>
            <a:r>
              <a:rPr lang="en-US" sz="1300" dirty="0" smtClean="0"/>
              <a:t> (SCADA) systems that are configured to control and monitor specific industrial processes. </a:t>
            </a:r>
            <a:r>
              <a:rPr lang="en-US" sz="1300" dirty="0" err="1" smtClean="0"/>
              <a:t>Stuxnet</a:t>
            </a:r>
            <a:r>
              <a:rPr lang="en-US" sz="1300" dirty="0" smtClean="0"/>
              <a:t> infects PLCs by subverting the </a:t>
            </a:r>
            <a:r>
              <a:rPr lang="en-US" sz="1300" dirty="0" smtClean="0">
                <a:hlinkClick r:id="rId11" tooltip="WinCC"/>
              </a:rPr>
              <a:t>Step-7</a:t>
            </a:r>
            <a:r>
              <a:rPr lang="en-US" sz="1300" dirty="0" smtClean="0"/>
              <a:t> software application that is used to reprogram these devices.</a:t>
            </a:r>
          </a:p>
          <a:p>
            <a:r>
              <a:rPr lang="en-US" sz="1300" dirty="0" smtClean="0"/>
              <a:t>Different variants of </a:t>
            </a:r>
            <a:r>
              <a:rPr lang="en-US" sz="1300" dirty="0" err="1" smtClean="0"/>
              <a:t>Stuxnet</a:t>
            </a:r>
            <a:r>
              <a:rPr lang="en-US" sz="1300" dirty="0" smtClean="0"/>
              <a:t> targeted five Iranian organizations, with the probable target widely suspected to be </a:t>
            </a:r>
            <a:r>
              <a:rPr lang="en-US" sz="1300" dirty="0" smtClean="0">
                <a:hlinkClick r:id="rId12" tooltip="Enriched uranium"/>
              </a:rPr>
              <a:t>uranium enrichment</a:t>
            </a:r>
            <a:r>
              <a:rPr lang="en-US" sz="1300" dirty="0" smtClean="0"/>
              <a:t> infrastructure in </a:t>
            </a:r>
            <a:r>
              <a:rPr lang="en-US" sz="1300" dirty="0" smtClean="0">
                <a:hlinkClick r:id="rId13" tooltip="Iran"/>
              </a:rPr>
              <a:t>Iran</a:t>
            </a:r>
            <a:endParaRPr lang="en-US" sz="1300" dirty="0" smtClean="0"/>
          </a:p>
          <a:p>
            <a:endParaRPr lang="en-US" u="none" dirty="0" smtClean="0">
              <a:solidFill>
                <a:schemeClr val="tx1"/>
              </a:solidFill>
            </a:endParaRPr>
          </a:p>
          <a:p>
            <a:r>
              <a:rPr lang="en-US" b="1" u="none" dirty="0" err="1" smtClean="0">
                <a:solidFill>
                  <a:schemeClr val="tx1"/>
                </a:solidFill>
              </a:rPr>
              <a:t>Rustock</a:t>
            </a:r>
            <a:endParaRPr lang="en-US" b="1" u="none" dirty="0" smtClean="0">
              <a:solidFill>
                <a:schemeClr val="tx1"/>
              </a:solidFill>
            </a:endParaRPr>
          </a:p>
          <a:p>
            <a:endParaRPr lang="en-US" u="none" dirty="0" smtClean="0">
              <a:solidFill>
                <a:schemeClr val="tx1"/>
              </a:solidFill>
            </a:endParaRPr>
          </a:p>
          <a:p>
            <a:r>
              <a:rPr lang="en-US" sz="1300" dirty="0" smtClean="0"/>
              <a:t>On March 16, 2011, the </a:t>
            </a:r>
            <a:r>
              <a:rPr lang="en-US" sz="1300" dirty="0" err="1" smtClean="0"/>
              <a:t>botnet</a:t>
            </a:r>
            <a:r>
              <a:rPr lang="en-US" sz="1300" dirty="0" smtClean="0"/>
              <a:t> was taken down through what was initially reported as a coordinated effort by Internet service providers and software vendors. It was revealed the next day that the take-down, called Operation b107, was the action of </a:t>
            </a:r>
            <a:r>
              <a:rPr lang="en-US" sz="1300" dirty="0" smtClean="0">
                <a:hlinkClick r:id="rId14" tooltip="Microsoft"/>
              </a:rPr>
              <a:t>Microsoft</a:t>
            </a:r>
            <a:r>
              <a:rPr lang="en-US" sz="1300" dirty="0" smtClean="0"/>
              <a:t>, U.S. federal law enforcement agents, </a:t>
            </a:r>
            <a:r>
              <a:rPr lang="en-US" sz="1300" dirty="0" err="1" smtClean="0">
                <a:hlinkClick r:id="rId15" tooltip="FireEye"/>
              </a:rPr>
              <a:t>FireEye</a:t>
            </a:r>
            <a:r>
              <a:rPr lang="en-US" sz="1300" dirty="0" smtClean="0"/>
              <a:t>, and the </a:t>
            </a:r>
            <a:r>
              <a:rPr lang="en-US" sz="1300" dirty="0" smtClean="0">
                <a:hlinkClick r:id="rId16" tooltip="University of Washington"/>
              </a:rPr>
              <a:t>University of Washington</a:t>
            </a:r>
            <a:r>
              <a:rPr lang="en-US" sz="1300" dirty="0" smtClean="0"/>
              <a:t>.</a:t>
            </a:r>
          </a:p>
          <a:p>
            <a:r>
              <a:rPr lang="en-US" sz="1300" dirty="0" smtClean="0"/>
              <a:t>To capture the individuals involved with the </a:t>
            </a:r>
            <a:r>
              <a:rPr lang="en-US" sz="1300" dirty="0" err="1" smtClean="0"/>
              <a:t>Rustock</a:t>
            </a:r>
            <a:r>
              <a:rPr lang="en-US" sz="1300" dirty="0" smtClean="0"/>
              <a:t> </a:t>
            </a:r>
            <a:r>
              <a:rPr lang="en-US" sz="1300" dirty="0" err="1" smtClean="0"/>
              <a:t>botnet</a:t>
            </a:r>
            <a:r>
              <a:rPr lang="en-US" sz="1300" dirty="0" smtClean="0"/>
              <a:t>, on July 18, 2011, Microsoft is offering "a monetary reward in the amount of US$250,000 for new information that results in the identification, arrest and criminal conviction of such individual(s)."</a:t>
            </a:r>
          </a:p>
          <a:p>
            <a:endParaRPr lang="en-US" u="none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506D70-4FDC-464B-81DF-79C5C4B28E23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3753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OmniPresence</a:t>
            </a:r>
            <a:r>
              <a:rPr lang="en-US" dirty="0" smtClean="0"/>
              <a:t> … 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506D70-4FDC-464B-81DF-79C5C4B28E23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8551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2771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495800"/>
          </a:xfrm>
          <a:noFill/>
          <a:ln/>
        </p:spPr>
        <p:txBody>
          <a:bodyPr>
            <a:normAutofit fontScale="92500"/>
          </a:bodyPr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rPr>
              <a:t> These 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rPr>
              <a:t>three concepts form what is often referred to as the CIA triad . The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rPr>
              <a:t>three concepts embody the fundamental security objectives for both data and for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rPr>
              <a:t>information and computing services. For example, the NIST Standards for Security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rPr>
              <a:t> Categorization of Federal Information and Information Systems (FIPS 199) lists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rPr>
              <a:t>confidentiality, integrity, and availability as the three security objectives for information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rPr>
              <a:t>and for information systems. FIPS 199 provides a useful characterization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rPr>
              <a:t>of these three objectives in terms of requirements and the definition of a loss of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rPr>
              <a:t>security in each category.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rPr>
              <a:t>• Confidentiality: Preserving authorized restrictions on information access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rPr>
              <a:t>and disclosure, including means for protecting personal privacy and proprietary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rPr>
              <a:t>information. A loss of confidentiality is the unauthorized disclosure of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rPr>
              <a:t>information.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rPr>
              <a:t>• Integrity: Guarding against improper information modification or destruction,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rPr>
              <a:t>including ensuring information nonrepudiation and authenticity. A loss of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rPr>
              <a:t>integrity is the unauthorized modification or destruction of information.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rPr>
              <a:t>• Availability: Ensuring timely and reliable access to and use of information.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rPr>
              <a:t>A loss of availability is the disruption of access to or use of information or an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rPr>
              <a:t>information system.</a:t>
            </a:r>
            <a:endParaRPr lang="en-US" b="0" dirty="0" smtClean="0">
              <a:latin typeface="Arial" pitchFamily="-1" charset="0"/>
              <a:ea typeface="Arial" pitchFamily="-1" charset="0"/>
              <a:cs typeface="Arial" pitchFamily="-1" charset="0"/>
            </a:endParaRPr>
          </a:p>
        </p:txBody>
      </p:sp>
      <p:sp>
        <p:nvSpPr>
          <p:cNvPr id="327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BC20F5E-450C-394C-9A63-B3125FAB6D5B}" type="slidenum">
              <a:rPr lang="en-AU" smtClean="0">
                <a:latin typeface="Arial" pitchFamily="-1" charset="0"/>
              </a:rPr>
              <a:pPr/>
              <a:t>20</a:t>
            </a:fld>
            <a:endParaRPr lang="en-AU" dirty="0" smtClean="0">
              <a:latin typeface="Arial" pitchFamily="-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22461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dirty="0" smtClean="0"/>
              <a:t>This definition introduces three key objectives that are at the heart of computer</a:t>
            </a:r>
          </a:p>
          <a:p>
            <a:pPr>
              <a:defRPr/>
            </a:pPr>
            <a:r>
              <a:rPr lang="en-US" dirty="0" smtClean="0"/>
              <a:t>security:</a:t>
            </a:r>
          </a:p>
          <a:p>
            <a:pPr>
              <a:defRPr/>
            </a:pPr>
            <a:endParaRPr lang="en-US" dirty="0" smtClean="0"/>
          </a:p>
          <a:p>
            <a:pPr>
              <a:defRPr/>
            </a:pPr>
            <a:r>
              <a:rPr lang="en-US" dirty="0" smtClean="0"/>
              <a:t>• Confidentiality:  This term covers two related concepts:</a:t>
            </a:r>
          </a:p>
          <a:p>
            <a:pPr>
              <a:defRPr/>
            </a:pPr>
            <a:endParaRPr lang="en-US" dirty="0" smtClean="0"/>
          </a:p>
          <a:p>
            <a:pPr>
              <a:defRPr/>
            </a:pPr>
            <a:r>
              <a:rPr lang="en-US" dirty="0" smtClean="0"/>
              <a:t>Data confidentiality:  Assures that private or confidential information is</a:t>
            </a:r>
          </a:p>
          <a:p>
            <a:pPr>
              <a:defRPr/>
            </a:pPr>
            <a:r>
              <a:rPr lang="en-US" dirty="0" smtClean="0"/>
              <a:t>not made available or disclosed to unauthorized individuals.</a:t>
            </a:r>
          </a:p>
          <a:p>
            <a:pPr>
              <a:defRPr/>
            </a:pPr>
            <a:endParaRPr lang="en-US" dirty="0" smtClean="0"/>
          </a:p>
          <a:p>
            <a:pPr>
              <a:defRPr/>
            </a:pPr>
            <a:r>
              <a:rPr lang="en-US" dirty="0" smtClean="0"/>
              <a:t> Privacy: Assures that individuals control or influence what information</a:t>
            </a:r>
          </a:p>
          <a:p>
            <a:pPr>
              <a:defRPr/>
            </a:pPr>
            <a:r>
              <a:rPr lang="en-US" dirty="0" smtClean="0"/>
              <a:t>related to them may be collected and stored and by whom and to whom</a:t>
            </a:r>
          </a:p>
          <a:p>
            <a:pPr>
              <a:defRPr/>
            </a:pPr>
            <a:r>
              <a:rPr lang="en-US" dirty="0" smtClean="0"/>
              <a:t>that information may be disclosed.</a:t>
            </a:r>
          </a:p>
          <a:p>
            <a:pPr>
              <a:defRPr/>
            </a:pPr>
            <a:endParaRPr lang="en-US" dirty="0" smtClean="0"/>
          </a:p>
          <a:p>
            <a:pPr>
              <a:defRPr/>
            </a:pPr>
            <a:r>
              <a:rPr lang="en-US" dirty="0" smtClean="0"/>
              <a:t>•Integrity: This term covers two related concepts:</a:t>
            </a:r>
          </a:p>
          <a:p>
            <a:pPr>
              <a:defRPr/>
            </a:pPr>
            <a:r>
              <a:rPr lang="en-US" dirty="0" smtClean="0"/>
              <a:t> </a:t>
            </a:r>
          </a:p>
          <a:p>
            <a:pPr>
              <a:defRPr/>
            </a:pPr>
            <a:r>
              <a:rPr lang="en-US" dirty="0" smtClean="0"/>
              <a:t>Data integrity: Assures that information and programs are changed only in</a:t>
            </a:r>
          </a:p>
          <a:p>
            <a:pPr>
              <a:defRPr/>
            </a:pPr>
            <a:r>
              <a:rPr lang="en-US" dirty="0" smtClean="0"/>
              <a:t>a specified and authorized manner.</a:t>
            </a:r>
          </a:p>
          <a:p>
            <a:pPr>
              <a:defRPr/>
            </a:pPr>
            <a:endParaRPr lang="en-US" dirty="0" smtClean="0"/>
          </a:p>
          <a:p>
            <a:pPr>
              <a:defRPr/>
            </a:pPr>
            <a:r>
              <a:rPr lang="en-US" dirty="0" smtClean="0"/>
              <a:t> System integrity: Assures that a system performs its intended function in</a:t>
            </a:r>
          </a:p>
          <a:p>
            <a:pPr>
              <a:defRPr/>
            </a:pPr>
            <a:r>
              <a:rPr lang="en-US" dirty="0" smtClean="0"/>
              <a:t>an unimpaired manner, free from deliberate or inadvertent unauthorized</a:t>
            </a:r>
          </a:p>
          <a:p>
            <a:pPr>
              <a:defRPr/>
            </a:pPr>
            <a:r>
              <a:rPr lang="en-US" dirty="0" smtClean="0"/>
              <a:t>manipulation of the system.</a:t>
            </a:r>
          </a:p>
          <a:p>
            <a:pPr>
              <a:defRPr/>
            </a:pPr>
            <a:endParaRPr lang="en-US" dirty="0" smtClean="0"/>
          </a:p>
          <a:p>
            <a:pPr>
              <a:defRPr/>
            </a:pPr>
            <a:r>
              <a:rPr lang="en-US" dirty="0" smtClean="0"/>
              <a:t>•  Availability: Assures that systems work promptly and service is not denied to</a:t>
            </a:r>
          </a:p>
          <a:p>
            <a:pPr>
              <a:defRPr/>
            </a:pPr>
            <a:r>
              <a:rPr lang="en-US" dirty="0" smtClean="0"/>
              <a:t>authorized users.</a:t>
            </a:r>
            <a:endParaRPr lang="en-US" dirty="0"/>
          </a:p>
        </p:txBody>
      </p:sp>
      <p:sp>
        <p:nvSpPr>
          <p:cNvPr id="3072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E0809F9-280C-484D-86B2-85B77F512DA4}" type="slidenum">
              <a:rPr lang="en-AU" smtClean="0">
                <a:latin typeface="Arial" pitchFamily="-1" charset="0"/>
              </a:rPr>
              <a:pPr/>
              <a:t>25</a:t>
            </a:fld>
            <a:endParaRPr lang="en-AU" dirty="0" smtClean="0">
              <a:latin typeface="Arial" pitchFamily="-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06298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481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 Although the use of the CIA triad to define security objectives is well established,</a:t>
            </a:r>
          </a:p>
          <a:p>
            <a:r>
              <a:rPr lang="en-US" dirty="0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some in the security field feel that additional concepts are needed to present</a:t>
            </a:r>
          </a:p>
          <a:p>
            <a:r>
              <a:rPr lang="en-US" dirty="0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a complete picture. Two of the most commonly mentioned are as follows:</a:t>
            </a:r>
          </a:p>
          <a:p>
            <a:endParaRPr lang="en-US" dirty="0" smtClean="0">
              <a:latin typeface="Arial" pitchFamily="-1" charset="0"/>
              <a:ea typeface="ＭＳ Ｐゴシック" pitchFamily="-1" charset="-128"/>
              <a:cs typeface="ＭＳ Ｐゴシック" pitchFamily="-1" charset="-128"/>
            </a:endParaRPr>
          </a:p>
          <a:p>
            <a:r>
              <a:rPr lang="en-US" dirty="0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• Authenticity:  The property of being genuine and being able to be verified and</a:t>
            </a:r>
          </a:p>
          <a:p>
            <a:r>
              <a:rPr lang="en-US" dirty="0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trusted; confidence in the validity of a transmission, a message, or message</a:t>
            </a:r>
          </a:p>
          <a:p>
            <a:r>
              <a:rPr lang="en-US" dirty="0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originator. This means verifying that users are who they say they are and that</a:t>
            </a:r>
          </a:p>
          <a:p>
            <a:r>
              <a:rPr lang="en-US" dirty="0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each input arriving at the system came from a trusted source.</a:t>
            </a:r>
          </a:p>
          <a:p>
            <a:endParaRPr lang="en-US" dirty="0" smtClean="0">
              <a:latin typeface="Arial" pitchFamily="-1" charset="0"/>
              <a:ea typeface="ＭＳ Ｐゴシック" pitchFamily="-1" charset="-128"/>
              <a:cs typeface="ＭＳ Ｐゴシック" pitchFamily="-1" charset="-128"/>
            </a:endParaRPr>
          </a:p>
          <a:p>
            <a:r>
              <a:rPr lang="en-US" dirty="0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• Accountability:  The security goal that generates the requirement for actions</a:t>
            </a:r>
          </a:p>
          <a:p>
            <a:r>
              <a:rPr lang="en-US" dirty="0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of an entity to be traced uniquely to that entity. This supports nonrepudiation,</a:t>
            </a:r>
          </a:p>
          <a:p>
            <a:r>
              <a:rPr lang="en-US" dirty="0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deterrence, fault isolation, intrusion detection and prevention, and after action</a:t>
            </a:r>
          </a:p>
          <a:p>
            <a:r>
              <a:rPr lang="en-US" dirty="0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recovery and legal action. Because truly secure systems are not yet an</a:t>
            </a:r>
          </a:p>
          <a:p>
            <a:r>
              <a:rPr lang="en-US" dirty="0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achievable goal, we must be able to trace a security breach to a responsible</a:t>
            </a:r>
          </a:p>
          <a:p>
            <a:r>
              <a:rPr lang="en-US" dirty="0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party. Systems must keep records of their activities to permit later forensic</a:t>
            </a:r>
          </a:p>
          <a:p>
            <a:r>
              <a:rPr lang="en-US" dirty="0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analysis to trace security breaches or to aid in transaction disputes.</a:t>
            </a:r>
          </a:p>
        </p:txBody>
      </p:sp>
      <p:sp>
        <p:nvSpPr>
          <p:cNvPr id="3482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D7C9379-AB26-9343-89AB-D9ADBE6A27C2}" type="slidenum">
              <a:rPr lang="en-AU" smtClean="0">
                <a:latin typeface="Arial" pitchFamily="-1" charset="0"/>
              </a:rPr>
              <a:pPr/>
              <a:t>26</a:t>
            </a:fld>
            <a:endParaRPr lang="en-AU" dirty="0" smtClean="0">
              <a:latin typeface="Arial" pitchFamily="-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62797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506D70-4FDC-464B-81DF-79C5C4B28E23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8799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D85A7B9-F726-604D-8C93-775DA8F1DA02}" type="slidenum">
              <a:rPr lang="en-AU">
                <a:latin typeface="Arial" pitchFamily="-1" charset="0"/>
              </a:rPr>
              <a:pPr/>
              <a:t>32</a:t>
            </a:fld>
            <a:endParaRPr lang="en-AU" dirty="0">
              <a:latin typeface="Arial" pitchFamily="-1" charset="0"/>
            </a:endParaRPr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>
            <a:normAutofit fontScale="92500" lnSpcReduction="10000"/>
          </a:bodyPr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rPr>
              <a:t> To assess effectively the security needs of an organization and to evaluate and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rPr>
              <a:t>choose various security products and policies, the manager responsible for computer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rPr>
              <a:t>and network security needs some systematic way of defining the requirements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rPr>
              <a:t>for security and characterizing the approaches to satisfying those requirements.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rPr>
              <a:t>This is difficult enough in a centralized data processing environment; with the use of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rPr>
              <a:t>local and wide area networks, the problems are compounded.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rPr>
              <a:t>ITU-T  Recommendation X.800, Security Architecture for OSI , defines such a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rPr>
              <a:t>systematic approach.  The OSI security architecture is useful to managers as a way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rPr>
              <a:t> of organizing the task of providing security. Furthermore, because this architecture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rPr>
              <a:t>was developed as an international standard, computer and communications vendors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rPr>
              <a:t>have developed security features for their products and services that relate to this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rPr>
              <a:t>structured definition of services and mechanisms.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rPr>
              <a:t>For our purposes, the OSI security architecture provides a useful, if abstract,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rPr>
              <a:t>overview of many of the concepts that this book deals with. The OSI security architecture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rPr>
              <a:t>focuses on security attacks, mechanisms, and services. These can be defined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rPr>
              <a:t>briefly as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rPr>
              <a:t>• Security attack:  Any action that compromises the security of information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rPr>
              <a:t>owned by an organization.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rPr>
              <a:t>• Security mechanism:  A process (or a device incorporating such a process) that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rPr>
              <a:t>is designed to detect, prevent, or recover from a security attack.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rPr>
              <a:t>• Security service:  A processing or communication service that enhances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rPr>
              <a:t>security of the data processing systems and the information transfers of an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rPr>
              <a:t>organization. The services are intended to counter security attacks, and they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rPr>
              <a:t>make use of one or more security mechanisms to provide the service.</a:t>
            </a:r>
            <a:endParaRPr lang="en-US" dirty="0" smtClean="0">
              <a:latin typeface="Arial" pitchFamily="-1" charset="0"/>
              <a:ea typeface="Arial" pitchFamily="-1" charset="0"/>
              <a:cs typeface="Arial" pitchFamily="-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31022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4301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 In the literature, the terms threat  and attack  are commonly used to mean more</a:t>
            </a:r>
          </a:p>
          <a:p>
            <a:r>
              <a:rPr lang="en-US" dirty="0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or less the same thing. Table 1.1 provides definitions taken from RFC 4949, </a:t>
            </a:r>
            <a:r>
              <a:rPr lang="en-US" i="1" dirty="0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Internet</a:t>
            </a:r>
          </a:p>
          <a:p>
            <a:r>
              <a:rPr lang="en-US" i="1" dirty="0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Security Glossary.</a:t>
            </a:r>
          </a:p>
        </p:txBody>
      </p:sp>
      <p:sp>
        <p:nvSpPr>
          <p:cNvPr id="4301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B683967-C9E4-FC47-9B2F-BF1BE9D7C548}" type="slidenum">
              <a:rPr lang="en-AU" smtClean="0">
                <a:latin typeface="Arial" pitchFamily="-1" charset="0"/>
              </a:rPr>
              <a:pPr/>
              <a:t>33</a:t>
            </a:fld>
            <a:endParaRPr lang="en-AU" dirty="0" smtClean="0">
              <a:latin typeface="Arial" pitchFamily="-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23771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3" name="Rounded Rectangle 12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295400" y="3200400"/>
            <a:ext cx="6400800" cy="1600200"/>
          </a:xfrm>
        </p:spPr>
        <p:txBody>
          <a:bodyPr/>
          <a:lstStyle>
            <a:lvl1pPr marL="0" indent="0" algn="ctr">
              <a:buNone/>
              <a:defRPr sz="26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D8C2D2-FF37-4D03-B2D4-FC058971E286}" type="datetime1">
              <a:rPr lang="en-US" smtClean="0"/>
              <a:pPr/>
              <a:t>9/2/2020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FAST-NUCES</a:t>
            </a:r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>
            <a:noAutofit/>
          </a:bodyPr>
          <a:lstStyle>
            <a:lvl1pPr>
              <a:defRPr sz="1400">
                <a:solidFill>
                  <a:srgbClr val="FFFFFF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2931" y="1449303"/>
            <a:ext cx="9021537" cy="1527349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62931" y="1396720"/>
            <a:ext cx="9021537" cy="120580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62931" y="2976649"/>
            <a:ext cx="9021537" cy="110532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457200" y="1505930"/>
            <a:ext cx="8229600" cy="1470025"/>
          </a:xfrm>
        </p:spPr>
        <p:txBody>
          <a:bodyPr anchor="ctr"/>
          <a:lstStyle>
            <a:lvl1pPr algn="ctr">
              <a:defRPr lang="en-US" dirty="0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68AC7-0B93-452B-8B73-2FCA7AA19245}" type="datetime1">
              <a:rPr lang="en-US" smtClean="0"/>
              <a:pPr/>
              <a:t>9/2/2020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FAST-NUCES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1"/>
            <a:ext cx="201168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274640"/>
            <a:ext cx="55626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CD9AB2-E3AB-445A-A56C-58DF447BF13C}" type="datetime1">
              <a:rPr lang="en-US" smtClean="0"/>
              <a:pPr/>
              <a:t>9/2/2020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FAST-NUCES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425BF1-AF21-4361-947D-41884B5E92A6}" type="datetime1">
              <a:rPr lang="en-US" smtClean="0"/>
              <a:pPr/>
              <a:t>9/2/2020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FAST-NUCES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7772400" cy="45720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0" name="Rounded Rectangle 9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3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952500"/>
            <a:ext cx="7772400" cy="1362075"/>
          </a:xfrm>
        </p:spPr>
        <p:txBody>
          <a:bodyPr anchor="b" anchorCtr="0"/>
          <a:lstStyle>
            <a:lvl1pPr algn="l">
              <a:buNone/>
              <a:defRPr sz="4000" b="0" cap="none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547938"/>
            <a:ext cx="7772400" cy="1338262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BAAD60-5C43-4C7D-A846-6646800C916C}" type="datetime1">
              <a:rPr lang="en-US" smtClean="0"/>
              <a:pPr/>
              <a:t>9/2/2020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0100" y="6172200"/>
            <a:ext cx="4000500" cy="457200"/>
          </a:xfrm>
        </p:spPr>
        <p:txBody>
          <a:bodyPr/>
          <a:lstStyle/>
          <a:p>
            <a:r>
              <a:rPr lang="en-US" smtClean="0"/>
              <a:t>FAST-NUCES</a:t>
            </a:r>
            <a:endParaRPr lang="en-US"/>
          </a:p>
        </p:txBody>
      </p:sp>
      <p:sp>
        <p:nvSpPr>
          <p:cNvPr id="7" name="Rectangle 6"/>
          <p:cNvSpPr/>
          <p:nvPr/>
        </p:nvSpPr>
        <p:spPr>
          <a:xfrm flipV="1">
            <a:off x="69412" y="2376830"/>
            <a:ext cx="9013515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69146" y="2341475"/>
            <a:ext cx="9013781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68306" y="2468880"/>
            <a:ext cx="9014621" cy="45720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B5C321-38AF-4E86-851A-0B552400484D}" type="datetime1">
              <a:rPr lang="en-US" smtClean="0"/>
              <a:pPr/>
              <a:t>9/2/2020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FAST-NUCES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93395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9530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06F81-A3D9-4A34-B076-6BE7DC05D31B}" type="datetime1">
              <a:rPr lang="en-US" smtClean="0"/>
              <a:pPr/>
              <a:t>9/2/2020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FAST-NUCES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>
          <a:xfrm>
            <a:off x="9144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half" idx="4"/>
          </p:nvPr>
        </p:nvSpPr>
        <p:spPr>
          <a:xfrm>
            <a:off x="49530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930682-2470-459C-BB52-3E36B05D79D8}" type="datetime1">
              <a:rPr lang="en-US" smtClean="0"/>
              <a:pPr/>
              <a:t>9/2/2020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FAST-NUCES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D5E4F-3275-43F8-8F2B-F19076DFB8B2}" type="datetime1">
              <a:rPr lang="en-US" smtClean="0"/>
              <a:pPr/>
              <a:t>9/2/2020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FAST-NUCES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9" name="Rounded Rectangle 8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 algn="l">
              <a:buNone/>
              <a:defRPr sz="4000" b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914400" y="1600200"/>
            <a:ext cx="1905000" cy="4495800"/>
          </a:xfrm>
        </p:spPr>
        <p:txBody>
          <a:bodyPr/>
          <a:lstStyle>
            <a:lvl1pPr marL="0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7D41E-885D-4494-835A-AFE501038C7E}" type="datetime1">
              <a:rPr lang="en-US" smtClean="0"/>
              <a:pPr/>
              <a:t>9/2/2020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FAST-NUCES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"/>
          </p:nvPr>
        </p:nvSpPr>
        <p:spPr>
          <a:xfrm>
            <a:off x="2971800" y="1600200"/>
            <a:ext cx="5715000" cy="44958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900550"/>
            <a:ext cx="7315200" cy="522288"/>
          </a:xfrm>
        </p:spPr>
        <p:txBody>
          <a:bodyPr anchor="ctr">
            <a:noAutofit/>
          </a:bodyPr>
          <a:lstStyle>
            <a:lvl1pPr algn="l">
              <a:buNone/>
              <a:defRPr sz="2800" b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5445825"/>
            <a:ext cx="7315200" cy="685800"/>
          </a:xfrm>
        </p:spPr>
        <p:txBody>
          <a:bodyPr/>
          <a:lstStyle>
            <a:lvl1pPr marL="0" indent="0">
              <a:buFontTx/>
              <a:buNone/>
              <a:defRPr sz="16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F5442B-D16A-4CA2-AA50-AFBCC63360F1}" type="datetime1">
              <a:rPr lang="en-US" smtClean="0"/>
              <a:pPr/>
              <a:t>9/2/2020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4400" y="6172200"/>
            <a:ext cx="3886200" cy="457200"/>
          </a:xfrm>
        </p:spPr>
        <p:txBody>
          <a:bodyPr/>
          <a:lstStyle/>
          <a:p>
            <a:r>
              <a:rPr lang="en-US" smtClean="0"/>
              <a:t>FAST-NUCES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 flipV="1">
            <a:off x="68307" y="4683555"/>
            <a:ext cx="9006840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>
          <a:xfrm>
            <a:off x="68508" y="4650474"/>
            <a:ext cx="9006639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Rectangle 12"/>
          <p:cNvSpPr/>
          <p:nvPr/>
        </p:nvSpPr>
        <p:spPr>
          <a:xfrm>
            <a:off x="68510" y="4773224"/>
            <a:ext cx="9006637" cy="48807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8308" y="66675"/>
            <a:ext cx="9001873" cy="4581525"/>
          </a:xfrm>
          <a:prstGeom prst="round2SameRect">
            <a:avLst>
              <a:gd name="adj1" fmla="val 7101"/>
              <a:gd name="adj2" fmla="val 0"/>
            </a:avLst>
          </a:prstGeom>
          <a:solidFill>
            <a:schemeClr val="bg2"/>
          </a:solidFill>
          <a:ln w="6350"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8" name="Rounded Rectangle 7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400" cy="1143000"/>
          </a:xfrm>
          <a:prstGeom prst="rect">
            <a:avLst/>
          </a:prstGeom>
        </p:spPr>
        <p:txBody>
          <a:bodyPr bIns="91440" anchor="b" anchorCtr="0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7772400" cy="45720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172200" y="6191250"/>
            <a:ext cx="2476500" cy="476250"/>
          </a:xfrm>
          <a:prstGeom prst="rect">
            <a:avLst/>
          </a:prstGeom>
        </p:spPr>
        <p:txBody>
          <a:bodyPr anchor="ctr" anchorCtr="0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A2AA683A-EA8E-455E-ABBC-4F513239ED04}" type="datetime1">
              <a:rPr lang="en-US" smtClean="0"/>
              <a:pPr/>
              <a:t>9/2/2020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</p:spPr>
        <p:txBody>
          <a:bodyPr anchor="ctr" anchorCtr="0"/>
          <a:lstStyle>
            <a:lvl1pPr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FAST-NUCES</a:t>
            </a:r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146304" y="6210300"/>
            <a:ext cx="457200" cy="457200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anchor="ctr" anchorCtr="1">
            <a:noAutofit/>
          </a:bodyPr>
          <a:lstStyle>
            <a:lvl1pPr algn="ctr" eaLnBrk="1" latinLnBrk="0" hangingPunct="1">
              <a:defRPr kumimoji="0" sz="14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dt="0"/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580"/>
        </a:spcBef>
        <a:buClr>
          <a:schemeClr val="accent1"/>
        </a:buClr>
        <a:buSzPct val="8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28600" algn="l" rtl="0" eaLnBrk="1" latinLnBrk="0" hangingPunct="1">
        <a:spcBef>
          <a:spcPts val="370"/>
        </a:spcBef>
        <a:buClr>
          <a:schemeClr val="accent2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SzPct val="8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370"/>
        </a:spcBef>
        <a:buClr>
          <a:schemeClr val="accent3"/>
        </a:buClr>
        <a:buSzPct val="80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70"/>
        </a:spcBef>
        <a:buClr>
          <a:schemeClr val="accent3"/>
        </a:buClr>
        <a:buFontTx/>
        <a:buChar char="o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228600" algn="l" rtl="0" eaLnBrk="1" latinLnBrk="0" hangingPunct="1">
        <a:spcBef>
          <a:spcPts val="370"/>
        </a:spcBef>
        <a:buClr>
          <a:schemeClr val="accent3"/>
        </a:buClr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228600" algn="l" rtl="0" eaLnBrk="1" latinLnBrk="0" hangingPunct="1">
        <a:spcBef>
          <a:spcPts val="370"/>
        </a:spcBef>
        <a:buClr>
          <a:schemeClr val="accent2"/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228600" algn="l" rtl="0" eaLnBrk="1" latinLnBrk="0" hangingPunct="1">
        <a:spcBef>
          <a:spcPts val="370"/>
        </a:spcBef>
        <a:buClr>
          <a:schemeClr val="accent2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www.weforum.org/agenda/2020/01/these-will-be-the-main-cybersecurity-trends-in-2020/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mplianceweek.com/cyber-security/study-us-largest-target-for-significant-cyber-attacks/29180.article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heckpoint.com/downloads/resources/cyber-attack-trends-mid-year-report-2019.pdf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List_of_security_hacking_incidents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1.w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w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wmf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32.jpeg"/><Relationship Id="rId4" Type="http://schemas.openxmlformats.org/officeDocument/2006/relationships/image" Target="../media/image3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://labs.idefense.com/vcp/" TargetMode="External"/><Relationship Id="rId2" Type="http://schemas.openxmlformats.org/officeDocument/2006/relationships/hyperlink" Target="http://www.zerodayinitiative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hyperlink" Target="http://securityevaluators.com/files/papers/0daymarket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hyperlink" Target="http://williamstallings.com/NetworkSecurity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200400"/>
            <a:ext cx="7391400" cy="2286000"/>
          </a:xfrm>
        </p:spPr>
        <p:txBody>
          <a:bodyPr>
            <a:normAutofit fontScale="92500" lnSpcReduction="10000"/>
          </a:bodyPr>
          <a:lstStyle/>
          <a:p>
            <a:r>
              <a:rPr lang="en-US" sz="34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CHAPTER 1: </a:t>
            </a:r>
            <a:r>
              <a:rPr lang="en-US" sz="34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Security Goals, History of Attack and Underground Economy</a:t>
            </a:r>
          </a:p>
          <a:p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Lecturer Abdullah Bin Zarshaid</a:t>
            </a:r>
          </a:p>
          <a:p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Department of Computer Science</a:t>
            </a:r>
          </a:p>
          <a:p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FAST-NUCES</a:t>
            </a:r>
            <a:endParaRPr lang="en-US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600200"/>
            <a:ext cx="8229600" cy="1470025"/>
          </a:xfrm>
        </p:spPr>
        <p:txBody>
          <a:bodyPr/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CS-446: Information Systems</a:t>
            </a:r>
            <a:r>
              <a:rPr dirty="0" smtClean="0">
                <a:latin typeface="Times New Roman" pitchFamily="18" charset="0"/>
                <a:cs typeface="Times New Roman" pitchFamily="18" charset="0"/>
              </a:rPr>
              <a:t> Security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FAST-NUCES</a:t>
            </a:r>
            <a:endParaRPr lang="en-US" dirty="0"/>
          </a:p>
        </p:txBody>
      </p:sp>
      <p:pic>
        <p:nvPicPr>
          <p:cNvPr id="6" name="Picture 5" descr="http://study.result.pk/wp-content/uploads/2011/07/National-University-of-Computer-and-Emerging-Sciences-NUCES-300x300.png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" y="152400"/>
            <a:ext cx="1164608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8" descr="http://study.result.pk/wp-content/uploads/2011/07/National-University-of-Computer-and-Emerging-Sciences-NUCES-300x300.png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7200" y="6248400"/>
            <a:ext cx="478808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876300"/>
            <a:ext cx="7772400" cy="1143000"/>
          </a:xfrm>
        </p:spPr>
        <p:txBody>
          <a:bodyPr>
            <a:normAutofit fontScale="90000"/>
          </a:bodyPr>
          <a:lstStyle/>
          <a:p>
            <a:r>
              <a:rPr lang="en-GB" b="1" dirty="0"/>
              <a:t>These will be the main cybersecurity trends in 2020</a:t>
            </a:r>
            <a:br>
              <a:rPr lang="en-GB" b="1" dirty="0"/>
            </a:br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FAST-NUCES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254540" y="1295400"/>
            <a:ext cx="7772400" cy="4953000"/>
          </a:xfrm>
        </p:spPr>
        <p:txBody>
          <a:bodyPr/>
          <a:lstStyle/>
          <a:p>
            <a:r>
              <a:rPr lang="en-GB" dirty="0">
                <a:hlinkClick r:id="rId2"/>
              </a:rPr>
              <a:t>https://www.weforum.org/agenda/2020/01/these-will-be-the-main-cybersecurity-trends-in-2020/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2162175"/>
            <a:ext cx="8763000" cy="446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600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FAST-NUCES</a:t>
            </a:r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609600" y="274638"/>
            <a:ext cx="8153400" cy="505936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62000" y="5538839"/>
            <a:ext cx="765242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hlinkClick r:id="rId3"/>
              </a:rPr>
              <a:t>https://www.complianceweek.com/cyber-security/study-us-largest-target-for-significant-cyber-attacks/29180.article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08845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74638"/>
            <a:ext cx="8458200" cy="1143000"/>
          </a:xfrm>
        </p:spPr>
        <p:txBody>
          <a:bodyPr>
            <a:normAutofit fontScale="90000"/>
          </a:bodyPr>
          <a:lstStyle/>
          <a:p>
            <a:r>
              <a:rPr lang="en-GB" dirty="0" smtClean="0">
                <a:solidFill>
                  <a:srgbClr val="FF0000"/>
                </a:solidFill>
              </a:rPr>
              <a:t>Must See this Doc Reading Assignment(Important)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FAST-NUCES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254540" y="1600200"/>
            <a:ext cx="7772400" cy="4572000"/>
          </a:xfrm>
        </p:spPr>
        <p:txBody>
          <a:bodyPr/>
          <a:lstStyle/>
          <a:p>
            <a:r>
              <a:rPr lang="en-GB" dirty="0">
                <a:hlinkClick r:id="rId2"/>
              </a:rPr>
              <a:t>https://www.checkpoint.com/downloads/resources/cyber-attack-trends-mid-year-report-2019.pdf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20942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304800"/>
            <a:ext cx="7772400" cy="1143000"/>
          </a:xfrm>
        </p:spPr>
        <p:txBody>
          <a:bodyPr>
            <a:normAutofit fontScale="90000"/>
          </a:bodyPr>
          <a:lstStyle/>
          <a:p>
            <a:r>
              <a:rPr lang="en-GB" dirty="0"/>
              <a:t/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FAST-NUCES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GB" dirty="0">
                <a:hlinkClick r:id="rId2"/>
              </a:rPr>
              <a:t>https://</a:t>
            </a:r>
            <a:r>
              <a:rPr lang="en-GB" dirty="0" smtClean="0">
                <a:hlinkClick r:id="rId2"/>
              </a:rPr>
              <a:t>en.wikipedia.org/wiki/List_of_security_hacking_incidents</a:t>
            </a:r>
            <a:endParaRPr lang="en-GB" dirty="0" smtClean="0"/>
          </a:p>
          <a:p>
            <a:endParaRPr lang="en-GB" dirty="0"/>
          </a:p>
          <a:p>
            <a:r>
              <a:rPr lang="en-GB" dirty="0"/>
              <a:t>From Wikipedia, the free </a:t>
            </a:r>
            <a:r>
              <a:rPr lang="en-GB" dirty="0" smtClean="0"/>
              <a:t>encyclopaedia</a:t>
            </a:r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152400" y="381000"/>
            <a:ext cx="79248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3200" b="1" dirty="0"/>
              <a:t>List of security hacking incidents see Link</a:t>
            </a:r>
          </a:p>
        </p:txBody>
      </p:sp>
    </p:spTree>
    <p:extLst>
      <p:ext uri="{BB962C8B-B14F-4D97-AF65-F5344CB8AC3E}">
        <p14:creationId xmlns:p14="http://schemas.microsoft.com/office/powerpoint/2010/main" val="3272004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81000"/>
            <a:ext cx="7772400" cy="579438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Who is who 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7772400" cy="2057400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US" sz="2800" b="1" dirty="0" smtClean="0">
                <a:solidFill>
                  <a:schemeClr val="accent1"/>
                </a:solidFill>
              </a:rPr>
              <a:t>Informal terminology of attackers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FAST-NUCES</a:t>
            </a:r>
            <a:endParaRPr lang="en-US" dirty="0"/>
          </a:p>
        </p:txBody>
      </p:sp>
      <p:pic>
        <p:nvPicPr>
          <p:cNvPr id="6" name="Picture 5" descr="http://study.result.pk/wp-content/uploads/2011/07/National-University-of-Computer-and-Emerging-Sciences-NUCES-300x300.pn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6248400"/>
            <a:ext cx="478808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00125" y="2057400"/>
            <a:ext cx="7143750" cy="300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7"/>
          <p:cNvSpPr/>
          <p:nvPr/>
        </p:nvSpPr>
        <p:spPr>
          <a:xfrm>
            <a:off x="1066800" y="5181600"/>
            <a:ext cx="6934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Various other types of attackers, e.g. crime, military, agencies, ...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914400"/>
            <a:ext cx="7772400" cy="457200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Informal terminology of </a:t>
            </a:r>
            <a:r>
              <a:rPr lang="en-US" b="1" dirty="0" smtClean="0">
                <a:solidFill>
                  <a:schemeClr val="accent1"/>
                </a:solidFill>
              </a:rPr>
              <a:t>attackers </a:t>
            </a:r>
            <a:r>
              <a:rPr lang="en-US" b="1" dirty="0" err="1" smtClean="0">
                <a:solidFill>
                  <a:schemeClr val="accent1"/>
                </a:solidFill>
              </a:rPr>
              <a:t>conti</a:t>
            </a:r>
            <a:r>
              <a:rPr lang="en-US" b="1" dirty="0" smtClean="0">
                <a:solidFill>
                  <a:schemeClr val="accent1"/>
                </a:solidFill>
              </a:rPr>
              <a:t>.</a:t>
            </a:r>
            <a:r>
              <a:rPr lang="en-US" b="1" dirty="0">
                <a:solidFill>
                  <a:schemeClr val="accent1"/>
                </a:solidFill>
              </a:rPr>
              <a:t/>
            </a:r>
            <a:br>
              <a:rPr lang="en-US" b="1" dirty="0">
                <a:solidFill>
                  <a:schemeClr val="accent1"/>
                </a:solidFill>
              </a:rPr>
            </a:br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FAST-NUCES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152400" y="922506"/>
            <a:ext cx="8839200" cy="5706894"/>
          </a:xfrm>
        </p:spPr>
        <p:txBody>
          <a:bodyPr>
            <a:normAutofit fontScale="62500" lnSpcReduction="20000"/>
          </a:bodyPr>
          <a:lstStyle/>
          <a:p>
            <a:r>
              <a:rPr lang="en-GB" sz="2900" b="1" dirty="0">
                <a:solidFill>
                  <a:srgbClr val="FF0000"/>
                </a:solidFill>
              </a:rPr>
              <a:t>Hackers</a:t>
            </a:r>
            <a:r>
              <a:rPr lang="en-GB" sz="2900" dirty="0">
                <a:solidFill>
                  <a:srgbClr val="FF0000"/>
                </a:solidFill>
              </a:rPr>
              <a:t> </a:t>
            </a:r>
            <a:r>
              <a:rPr lang="en-GB" sz="2900" dirty="0"/>
              <a:t>can be classified into different categories such as white hat, black hat, and grey hat, based on their intent of hacking a system. These different terms come from old Spaghetti Westerns, where the bad guy wears a black cowboy hat and the good guy wears a white hat</a:t>
            </a:r>
            <a:r>
              <a:rPr lang="en-GB" sz="2900" dirty="0" smtClean="0"/>
              <a:t>.</a:t>
            </a:r>
          </a:p>
          <a:p>
            <a:pPr marL="0" indent="0">
              <a:buNone/>
            </a:pPr>
            <a:endParaRPr lang="en-GB" sz="2900" dirty="0"/>
          </a:p>
          <a:p>
            <a:r>
              <a:rPr lang="en-GB" sz="2900" b="1" dirty="0"/>
              <a:t>White Hat </a:t>
            </a:r>
            <a:r>
              <a:rPr lang="en-GB" sz="2900" b="1" dirty="0" smtClean="0"/>
              <a:t>Hackers: </a:t>
            </a:r>
            <a:r>
              <a:rPr lang="en-GB" sz="2900" dirty="0" smtClean="0"/>
              <a:t>White </a:t>
            </a:r>
            <a:r>
              <a:rPr lang="en-GB" sz="2900" dirty="0"/>
              <a:t>Hat hackers are also known as </a:t>
            </a:r>
            <a:r>
              <a:rPr lang="en-GB" sz="2900" b="1" dirty="0"/>
              <a:t>Ethical Hackers</a:t>
            </a:r>
            <a:r>
              <a:rPr lang="en-GB" sz="2900" dirty="0"/>
              <a:t>. They never intent to harm a system, rather they try to find out weaknesses in a computer or a network system as a part of penetration testing and vulnerability assessments</a:t>
            </a:r>
            <a:r>
              <a:rPr lang="en-GB" sz="2900" dirty="0" smtClean="0"/>
              <a:t>.</a:t>
            </a:r>
          </a:p>
          <a:p>
            <a:pPr marL="0" indent="0">
              <a:buNone/>
            </a:pPr>
            <a:endParaRPr lang="en-GB" sz="2900" dirty="0"/>
          </a:p>
          <a:p>
            <a:r>
              <a:rPr lang="en-GB" sz="2900" b="1" dirty="0"/>
              <a:t>Ethical </a:t>
            </a:r>
            <a:r>
              <a:rPr lang="en-GB" sz="2900" b="1" dirty="0" smtClean="0"/>
              <a:t>hacking: </a:t>
            </a:r>
            <a:r>
              <a:rPr lang="en-GB" sz="2900" dirty="0"/>
              <a:t>is not illegal and it is one of the demanding jobs available in the IT industry. There are numerous companies that hire ethical hackers for penetration testing and vulnerability assessments</a:t>
            </a:r>
            <a:r>
              <a:rPr lang="en-GB" sz="2900" dirty="0" smtClean="0"/>
              <a:t>.</a:t>
            </a:r>
          </a:p>
          <a:p>
            <a:pPr marL="0" indent="0">
              <a:buNone/>
            </a:pPr>
            <a:endParaRPr lang="en-GB" sz="2900" dirty="0"/>
          </a:p>
          <a:p>
            <a:r>
              <a:rPr lang="en-GB" sz="2900" b="1" dirty="0"/>
              <a:t>Black Hat </a:t>
            </a:r>
            <a:r>
              <a:rPr lang="en-GB" sz="2900" b="1" dirty="0" smtClean="0"/>
              <a:t>Hacker: </a:t>
            </a:r>
            <a:r>
              <a:rPr lang="en-GB" sz="2900" dirty="0" smtClean="0"/>
              <a:t>Black </a:t>
            </a:r>
            <a:r>
              <a:rPr lang="en-GB" sz="2900" dirty="0"/>
              <a:t>Hat hackers, also known as </a:t>
            </a:r>
            <a:r>
              <a:rPr lang="en-GB" sz="2900" b="1" dirty="0"/>
              <a:t>crackers</a:t>
            </a:r>
            <a:r>
              <a:rPr lang="en-GB" sz="2900" dirty="0"/>
              <a:t>, are those who hack in order to gain unauthorized access to a system and harm its operations or steal sensitive information.</a:t>
            </a:r>
          </a:p>
          <a:p>
            <a:r>
              <a:rPr lang="en-GB" sz="2900" dirty="0"/>
              <a:t>Black Hat hacking is always illegal because of its bad intent which includes stealing corporate data, violating privacy, damaging the system, blocking network communication, etc</a:t>
            </a:r>
            <a:r>
              <a:rPr lang="en-GB" sz="2900" dirty="0" smtClean="0"/>
              <a:t>.</a:t>
            </a:r>
          </a:p>
          <a:p>
            <a:pPr marL="0" indent="0">
              <a:buNone/>
            </a:pPr>
            <a:endParaRPr lang="en-GB" sz="2900" dirty="0"/>
          </a:p>
          <a:p>
            <a:r>
              <a:rPr lang="en-GB" sz="2900" b="1" dirty="0"/>
              <a:t>Grey Hat </a:t>
            </a:r>
            <a:r>
              <a:rPr lang="en-GB" sz="2900" b="1" dirty="0" smtClean="0"/>
              <a:t>Hackers: </a:t>
            </a:r>
            <a:r>
              <a:rPr lang="en-GB" sz="2900" dirty="0" smtClean="0"/>
              <a:t>are </a:t>
            </a:r>
            <a:r>
              <a:rPr lang="en-GB" sz="2900" dirty="0"/>
              <a:t>a blend of both black hat and white hat hackers. They act without malicious intent but for their fun, they exploit a security weakness in a computer system or network without the owner’s permission or knowledge.</a:t>
            </a:r>
          </a:p>
          <a:p>
            <a:r>
              <a:rPr lang="en-GB" sz="2900" dirty="0"/>
              <a:t>Their intent is to bring the weakness to the attention of the owners and getting appreciation or a little bounty from the owners.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48732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76200"/>
            <a:ext cx="8686800" cy="639762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Informal terminology of </a:t>
            </a:r>
            <a:r>
              <a:rPr lang="en-US" b="1" dirty="0" smtClean="0">
                <a:solidFill>
                  <a:schemeClr val="accent1"/>
                </a:solidFill>
              </a:rPr>
              <a:t>attackers </a:t>
            </a:r>
            <a:r>
              <a:rPr lang="en-US" b="1" dirty="0" err="1" smtClean="0">
                <a:solidFill>
                  <a:schemeClr val="accent1"/>
                </a:solidFill>
              </a:rPr>
              <a:t>conti</a:t>
            </a:r>
            <a:r>
              <a:rPr lang="en-US" b="1" dirty="0" smtClean="0">
                <a:solidFill>
                  <a:schemeClr val="accent1"/>
                </a:solidFill>
              </a:rPr>
              <a:t>..</a:t>
            </a:r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FAST-NUCES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152400" y="715962"/>
            <a:ext cx="8839200" cy="5913438"/>
          </a:xfrm>
        </p:spPr>
        <p:txBody>
          <a:bodyPr>
            <a:normAutofit fontScale="62500" lnSpcReduction="20000"/>
          </a:bodyPr>
          <a:lstStyle/>
          <a:p>
            <a:r>
              <a:rPr lang="en-GB" sz="2900" b="1" dirty="0">
                <a:solidFill>
                  <a:srgbClr val="FF0000"/>
                </a:solidFill>
              </a:rPr>
              <a:t>Miscellaneous Hackers</a:t>
            </a:r>
          </a:p>
          <a:p>
            <a:r>
              <a:rPr lang="en-GB" dirty="0"/>
              <a:t>Apart from the above well-known classes of hackers, we have the following categories of hackers based on what they hack and how they do </a:t>
            </a:r>
            <a:r>
              <a:rPr lang="en-GB" dirty="0" smtClean="0"/>
              <a:t>it:</a:t>
            </a:r>
          </a:p>
          <a:p>
            <a:endParaRPr lang="en-GB" dirty="0"/>
          </a:p>
          <a:p>
            <a:r>
              <a:rPr lang="en-GB" b="1" dirty="0"/>
              <a:t>Red Hat </a:t>
            </a:r>
            <a:r>
              <a:rPr lang="en-GB" b="1" dirty="0" smtClean="0"/>
              <a:t>Hackers: </a:t>
            </a:r>
            <a:r>
              <a:rPr lang="en-GB" dirty="0" smtClean="0"/>
              <a:t>are </a:t>
            </a:r>
            <a:r>
              <a:rPr lang="en-GB" dirty="0"/>
              <a:t>again a blend of both black hat and white hat hackers. They are usually on the level of hacking government agencies, top-secret information hubs, and generally anything that falls under the category of sensitive information</a:t>
            </a:r>
            <a:r>
              <a:rPr lang="en-GB" dirty="0" smtClean="0"/>
              <a:t>.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b="1" dirty="0"/>
              <a:t>Blue Hat </a:t>
            </a:r>
            <a:r>
              <a:rPr lang="en-GB" b="1" dirty="0" smtClean="0"/>
              <a:t>Hackers: </a:t>
            </a:r>
            <a:r>
              <a:rPr lang="en-GB" dirty="0" smtClean="0"/>
              <a:t>is </a:t>
            </a:r>
            <a:r>
              <a:rPr lang="en-GB" dirty="0"/>
              <a:t>someone outside computer security consulting firms who is used to bug-test a system prior to its launch. They look for loopholes that can be exploited and try to close these gaps. Microsoft also uses the term </a:t>
            </a:r>
            <a:r>
              <a:rPr lang="en-GB" b="1" dirty="0" err="1"/>
              <a:t>BlueHat</a:t>
            </a:r>
            <a:r>
              <a:rPr lang="en-GB" dirty="0"/>
              <a:t> to represent a series of security briefing events</a:t>
            </a:r>
            <a:r>
              <a:rPr lang="en-GB" dirty="0" smtClean="0"/>
              <a:t>.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b="1" dirty="0"/>
              <a:t>Elite </a:t>
            </a:r>
            <a:r>
              <a:rPr lang="en-GB" b="1" dirty="0" smtClean="0"/>
              <a:t>Hackers: </a:t>
            </a:r>
            <a:r>
              <a:rPr lang="en-GB" dirty="0" smtClean="0"/>
              <a:t>This </a:t>
            </a:r>
            <a:r>
              <a:rPr lang="en-GB" dirty="0"/>
              <a:t>is a social status among hackers, which is used to describe the most skilled. Newly discovered exploits will circulate among these hackers</a:t>
            </a:r>
            <a:r>
              <a:rPr lang="en-GB" dirty="0" smtClean="0"/>
              <a:t>.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b="1" dirty="0" smtClean="0"/>
              <a:t>Script Kiddie: </a:t>
            </a:r>
            <a:r>
              <a:rPr lang="en-GB" dirty="0" smtClean="0"/>
              <a:t>is a non-expert who breaks into computer systems by using pre-packaged automated tools written by others, usually with little understanding of the underlying concept, hence the term </a:t>
            </a:r>
            <a:r>
              <a:rPr lang="en-GB" b="1" dirty="0" smtClean="0"/>
              <a:t>Kiddie</a:t>
            </a:r>
            <a:r>
              <a:rPr lang="en-GB" dirty="0" smtClean="0"/>
              <a:t>.</a:t>
            </a:r>
          </a:p>
          <a:p>
            <a:pPr marL="0" indent="0">
              <a:buNone/>
            </a:pPr>
            <a:endParaRPr lang="en-GB" dirty="0" smtClean="0"/>
          </a:p>
          <a:p>
            <a:r>
              <a:rPr lang="en-GB" b="1" dirty="0" smtClean="0"/>
              <a:t>Neophyte:  </a:t>
            </a:r>
            <a:r>
              <a:rPr lang="en-GB" dirty="0" smtClean="0"/>
              <a:t>"n00b", or "newbie" or "Green Hat Hacker" is someone who is new to hacking or phreaking and has almost no knowledge or experience of the workings of technology and hacking.</a:t>
            </a:r>
          </a:p>
          <a:p>
            <a:pPr marL="0" indent="0">
              <a:buNone/>
            </a:pPr>
            <a:endParaRPr lang="en-GB" dirty="0" smtClean="0"/>
          </a:p>
          <a:p>
            <a:r>
              <a:rPr lang="en-GB" b="1" dirty="0" smtClean="0"/>
              <a:t>Hacktivist:  </a:t>
            </a:r>
            <a:r>
              <a:rPr lang="en-GB" dirty="0" smtClean="0"/>
              <a:t>is a hacker who utilizes technology to announce a social, ideological, religious, or political message. In general, most hacktivism involves website defacement or </a:t>
            </a:r>
            <a:r>
              <a:rPr lang="en-GB" dirty="0" err="1" smtClean="0"/>
              <a:t>denialof</a:t>
            </a:r>
            <a:r>
              <a:rPr lang="en-GB" dirty="0" smtClean="0"/>
              <a:t>-service attacks.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5713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304800"/>
            <a:ext cx="7772400" cy="655638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Security is fun too!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7772400" cy="3810000"/>
          </a:xfrm>
        </p:spPr>
        <p:txBody>
          <a:bodyPr>
            <a:noAutofit/>
          </a:bodyPr>
          <a:lstStyle/>
          <a:p>
            <a:r>
              <a:rPr lang="en-US" sz="2800" b="1" dirty="0" smtClean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Security is different from other disciplines</a:t>
            </a:r>
          </a:p>
          <a:p>
            <a:pPr lvl="1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Established concepts are put into questions</a:t>
            </a:r>
          </a:p>
          <a:p>
            <a:pPr lvl="1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Intersection with many areas of computer science</a:t>
            </a:r>
          </a:p>
          <a:p>
            <a:pPr lvl="1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Often, it’s a game of good and evil players</a:t>
            </a:r>
          </a:p>
          <a:p>
            <a:r>
              <a:rPr lang="en-US" sz="2800" b="1" dirty="0" smtClean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Practice and theory of security are often fun</a:t>
            </a:r>
          </a:p>
          <a:p>
            <a:pPr lvl="1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Monitoring, detection and analysis of real attacks</a:t>
            </a:r>
          </a:p>
          <a:p>
            <a:pPr lvl="1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Reasoning about limits of attacks and defenses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FAST-NUCES</a:t>
            </a:r>
            <a:endParaRPr lang="en-US" dirty="0"/>
          </a:p>
        </p:txBody>
      </p:sp>
      <p:pic>
        <p:nvPicPr>
          <p:cNvPr id="6" name="Picture 5" descr="http://study.result.pk/wp-content/uploads/2011/07/National-University-of-Computer-and-Emerging-Sciences-NUCES-300x300.pn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6248400"/>
            <a:ext cx="478808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2819400"/>
            <a:ext cx="7772400" cy="1143000"/>
          </a:xfrm>
        </p:spPr>
        <p:txBody>
          <a:bodyPr>
            <a:normAutofit/>
          </a:bodyPr>
          <a:lstStyle/>
          <a:p>
            <a:pPr algn="r"/>
            <a:r>
              <a:rPr lang="en-US" u="sng" dirty="0" smtClean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Security Goals and Mechanisms</a:t>
            </a:r>
            <a:endParaRPr lang="en-US" u="sng" dirty="0">
              <a:solidFill>
                <a:schemeClr val="accent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FAST-NUCES</a:t>
            </a:r>
            <a:endParaRPr lang="en-US" dirty="0"/>
          </a:p>
        </p:txBody>
      </p:sp>
      <p:pic>
        <p:nvPicPr>
          <p:cNvPr id="6" name="Picture 5" descr="http://study.result.pk/wp-content/uploads/2011/07/National-University-of-Computer-and-Emerging-Sciences-NUCES-300x300.pn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6248400"/>
            <a:ext cx="478808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7772400" cy="655638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A Formal View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FAST-NUCES</a:t>
            </a:r>
            <a:endParaRPr lang="en-US" dirty="0"/>
          </a:p>
        </p:txBody>
      </p:sp>
      <p:pic>
        <p:nvPicPr>
          <p:cNvPr id="6" name="Picture 5" descr="http://study.result.pk/wp-content/uploads/2011/07/National-University-of-Computer-and-Emerging-Sciences-NUCES-300x300.pn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6248400"/>
            <a:ext cx="478808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Content Placeholder 6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47763" y="1543050"/>
            <a:ext cx="6848475" cy="447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381000"/>
            <a:ext cx="7772400" cy="655638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What is This Class About ?	</a:t>
            </a:r>
            <a:endParaRPr lang="en-US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algn="ctr">
              <a:buNone/>
            </a:pPr>
            <a:endParaRPr lang="en-US" sz="3200" dirty="0" smtClean="0">
              <a:latin typeface="Times New Roman" pitchFamily="18" charset="0"/>
              <a:cs typeface="Times New Roman" pitchFamily="18" charset="0"/>
            </a:endParaRPr>
          </a:p>
          <a:p>
            <a:pPr algn="ctr">
              <a:buNone/>
            </a:pPr>
            <a:r>
              <a:rPr lang="en-US" sz="32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Learn About Security</a:t>
            </a:r>
          </a:p>
          <a:p>
            <a:pPr algn="ctr">
              <a:buNone/>
            </a:pPr>
            <a:endParaRPr lang="en-US" sz="3200" dirty="0" smtClean="0">
              <a:latin typeface="Times New Roman" pitchFamily="18" charset="0"/>
              <a:cs typeface="Times New Roman" pitchFamily="18" charset="0"/>
            </a:endParaRPr>
          </a:p>
          <a:p>
            <a:pPr algn="ctr">
              <a:buNone/>
            </a:pPr>
            <a:r>
              <a:rPr lang="en-US" sz="3200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Make a Difference</a:t>
            </a:r>
            <a:endParaRPr lang="en-US" sz="3200" dirty="0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FAST-NUCES</a:t>
            </a:r>
            <a:endParaRPr lang="en-US" dirty="0"/>
          </a:p>
        </p:txBody>
      </p:sp>
      <p:pic>
        <p:nvPicPr>
          <p:cNvPr id="6" name="Picture 5" descr="http://study.result.pk/wp-content/uploads/2011/07/National-University-of-Computer-and-Emerging-Sciences-NUCES-300x300.pn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6248400"/>
            <a:ext cx="478808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CIA Triad</a:t>
            </a:r>
          </a:p>
        </p:txBody>
      </p:sp>
      <p:pic>
        <p:nvPicPr>
          <p:cNvPr id="31747" name="Picture 11" descr="f1.pdf"/>
          <p:cNvPicPr>
            <a:picLocks noChangeAspect="1"/>
          </p:cNvPicPr>
          <p:nvPr/>
        </p:nvPicPr>
        <p:blipFill>
          <a:blip r:embed="rId3"/>
          <a:srcRect t="13635" b="24545"/>
          <a:stretch>
            <a:fillRect/>
          </a:stretch>
        </p:blipFill>
        <p:spPr bwMode="auto">
          <a:xfrm>
            <a:off x="1143000" y="1398588"/>
            <a:ext cx="6823075" cy="5459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467849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81000"/>
            <a:ext cx="7772400" cy="655638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Security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7772400" cy="4648200"/>
          </a:xfrm>
        </p:spPr>
        <p:txBody>
          <a:bodyPr>
            <a:noAutofit/>
          </a:bodyPr>
          <a:lstStyle/>
          <a:p>
            <a:r>
              <a:rPr lang="en-US" sz="2800" b="1" dirty="0" smtClean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Security goals (memory hook: “CIA”)</a:t>
            </a:r>
          </a:p>
          <a:p>
            <a:pPr lvl="1"/>
            <a:r>
              <a:rPr lang="en-US" i="1" dirty="0" smtClean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Confidentiality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of information and resources</a:t>
            </a:r>
          </a:p>
          <a:p>
            <a:pPr lvl="1"/>
            <a:r>
              <a:rPr lang="en-US" i="1" dirty="0" smtClean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Integrity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of information and resources</a:t>
            </a:r>
          </a:p>
          <a:p>
            <a:pPr lvl="1"/>
            <a:r>
              <a:rPr lang="en-US" i="1" dirty="0" smtClean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Availability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of information and resources</a:t>
            </a:r>
          </a:p>
          <a:p>
            <a:r>
              <a:rPr lang="en-US" sz="2800" b="1" dirty="0" smtClean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Basic definitions</a:t>
            </a:r>
          </a:p>
          <a:p>
            <a:pPr lvl="1"/>
            <a:r>
              <a:rPr lang="en-US" i="1" dirty="0" smtClean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Threat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 =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potential violation of a protective goal</a:t>
            </a:r>
          </a:p>
          <a:p>
            <a:pPr lvl="1"/>
            <a:r>
              <a:rPr lang="en-US" i="1" dirty="0" smtClean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Security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 =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protection from intentional threats</a:t>
            </a:r>
          </a:p>
          <a:p>
            <a:pPr lvl="1"/>
            <a:r>
              <a:rPr lang="en-US" i="1" dirty="0" smtClean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Safety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 =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protection from accidental threats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FAST-NUCES</a:t>
            </a:r>
            <a:endParaRPr lang="en-US" dirty="0"/>
          </a:p>
        </p:txBody>
      </p:sp>
      <p:pic>
        <p:nvPicPr>
          <p:cNvPr id="6" name="Picture 5" descr="http://study.result.pk/wp-content/uploads/2011/07/National-University-of-Computer-and-Emerging-Sciences-NUCES-300x300.pn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6248400"/>
            <a:ext cx="478808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81000"/>
            <a:ext cx="7772400" cy="655638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Confidentiality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7772400" cy="4419600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US" sz="2800" b="1" dirty="0" smtClean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		Confidentiality</a:t>
            </a:r>
          </a:p>
          <a:p>
            <a:pPr>
              <a:buNone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		Protection of resources from unauthorized disclosure</a:t>
            </a:r>
          </a:p>
          <a:p>
            <a:pPr>
              <a:buNone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		Check: </a:t>
            </a:r>
            <a:r>
              <a:rPr lang="en-US" sz="2400" i="1" dirty="0" smtClean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Who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is authorized to access </a:t>
            </a:r>
            <a:r>
              <a:rPr lang="en-US" sz="2400" i="1" dirty="0" smtClean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which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resources</a:t>
            </a:r>
            <a:r>
              <a:rPr lang="en-US" sz="2400" i="1" dirty="0" smtClean="0">
                <a:latin typeface="Times New Roman" pitchFamily="18" charset="0"/>
                <a:cs typeface="Times New Roman" pitchFamily="18" charset="0"/>
              </a:rPr>
              <a:t>?</a:t>
            </a:r>
          </a:p>
          <a:p>
            <a:r>
              <a:rPr lang="en-US" sz="2800" b="1" dirty="0" smtClean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Security measures</a:t>
            </a:r>
          </a:p>
          <a:p>
            <a:pPr lvl="1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Encryption of data, resource hiding</a:t>
            </a:r>
          </a:p>
          <a:p>
            <a:r>
              <a:rPr lang="en-US" sz="2800" b="1" dirty="0" smtClean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Examples</a:t>
            </a:r>
          </a:p>
          <a:p>
            <a:pPr lvl="1"/>
            <a:r>
              <a:rPr lang="en-US" dirty="0" smtClean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An attacker eavesdrop a telephone conversation</a:t>
            </a:r>
          </a:p>
          <a:p>
            <a:pPr lvl="1"/>
            <a:r>
              <a:rPr lang="en-US" dirty="0" smtClean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An attacker reads the emails on your computer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FAST-NUCES</a:t>
            </a:r>
            <a:endParaRPr lang="en-US" dirty="0"/>
          </a:p>
        </p:txBody>
      </p:sp>
      <p:pic>
        <p:nvPicPr>
          <p:cNvPr id="6" name="Picture 5" descr="http://study.result.pk/wp-content/uploads/2011/07/National-University-of-Computer-and-Emerging-Sciences-NUCES-300x300.pn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6248400"/>
            <a:ext cx="478808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14400" y="1524000"/>
            <a:ext cx="895350" cy="1228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304800"/>
            <a:ext cx="7772400" cy="655638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Integrity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7772400" cy="4800600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US" sz="2800" b="1" dirty="0" smtClean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		Integrity</a:t>
            </a:r>
          </a:p>
          <a:p>
            <a:pPr>
              <a:buNone/>
            </a:pP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		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Protection of resources from unauthorized 	manipulation</a:t>
            </a:r>
          </a:p>
          <a:p>
            <a:pPr>
              <a:buNone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		Check: </a:t>
            </a:r>
            <a:r>
              <a:rPr lang="en-US" sz="2400" i="1" smtClean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Who</a:t>
            </a:r>
            <a:r>
              <a:rPr lang="en-US" sz="2400" smtClean="0">
                <a:latin typeface="Times New Roman" pitchFamily="18" charset="0"/>
                <a:cs typeface="Times New Roman" pitchFamily="18" charset="0"/>
              </a:rPr>
              <a:t> does </a:t>
            </a:r>
            <a:r>
              <a:rPr lang="en-US" sz="2400" i="1" dirty="0" smtClean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what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on </a:t>
            </a:r>
            <a:r>
              <a:rPr lang="en-US" sz="2400" i="1" dirty="0" smtClean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which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resources</a:t>
            </a:r>
            <a:r>
              <a:rPr lang="en-US" sz="2400" i="1" dirty="0" smtClean="0">
                <a:latin typeface="Times New Roman" pitchFamily="18" charset="0"/>
                <a:cs typeface="Times New Roman" pitchFamily="18" charset="0"/>
              </a:rPr>
              <a:t>?</a:t>
            </a:r>
          </a:p>
          <a:p>
            <a:r>
              <a:rPr lang="en-US" sz="2800" b="1" dirty="0" smtClean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Security measures</a:t>
            </a:r>
          </a:p>
          <a:p>
            <a:pPr lvl="1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Authorization, checksums, digital fingerprints</a:t>
            </a:r>
          </a:p>
          <a:p>
            <a:r>
              <a:rPr lang="en-US" sz="2800" b="1" dirty="0" smtClean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Examples</a:t>
            </a:r>
          </a:p>
          <a:p>
            <a:pPr lvl="1"/>
            <a:r>
              <a:rPr lang="en-US" dirty="0" smtClean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An attacker changes the receipt of a bank transaction</a:t>
            </a:r>
          </a:p>
          <a:p>
            <a:pPr lvl="1"/>
            <a:r>
              <a:rPr lang="en-US" dirty="0" smtClean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An attacker tampers with files on your computer</a:t>
            </a:r>
          </a:p>
          <a:p>
            <a:endParaRPr lang="en-US" sz="2800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FAST-NUCES</a:t>
            </a:r>
            <a:endParaRPr lang="en-US" dirty="0"/>
          </a:p>
        </p:txBody>
      </p:sp>
      <p:pic>
        <p:nvPicPr>
          <p:cNvPr id="6" name="Picture 5" descr="http://study.result.pk/wp-content/uploads/2011/07/National-University-of-Computer-and-Emerging-Sciences-NUCES-300x300.pn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6248400"/>
            <a:ext cx="478808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8200" y="1752600"/>
            <a:ext cx="981075" cy="1162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81000"/>
            <a:ext cx="7772400" cy="655638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Availability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7772400" cy="3810000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US" b="1" dirty="0" smtClean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		Availability</a:t>
            </a:r>
          </a:p>
          <a:p>
            <a:pPr lvl="2">
              <a:buNone/>
            </a:pP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Protection of resources from unauthorized disruption</a:t>
            </a:r>
          </a:p>
          <a:p>
            <a:pPr lvl="2">
              <a:buNone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	Check: </a:t>
            </a:r>
            <a:r>
              <a:rPr lang="en-US" sz="2400" i="1" dirty="0" smtClean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When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and </a:t>
            </a:r>
            <a:r>
              <a:rPr lang="en-US" sz="2400" i="1" dirty="0" smtClean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how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are </a:t>
            </a:r>
            <a:r>
              <a:rPr lang="en-US" sz="2400" i="1" dirty="0" smtClean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which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resources used</a:t>
            </a:r>
            <a:r>
              <a:rPr lang="en-US" sz="2400" i="1" dirty="0" smtClean="0">
                <a:latin typeface="Times New Roman" pitchFamily="18" charset="0"/>
                <a:cs typeface="Times New Roman" pitchFamily="18" charset="0"/>
              </a:rPr>
              <a:t>?</a:t>
            </a:r>
          </a:p>
          <a:p>
            <a:r>
              <a:rPr lang="en-US" b="1" dirty="0" smtClean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Security Measures</a:t>
            </a:r>
          </a:p>
          <a:p>
            <a:pPr lvl="1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Restriction, redundancy, load balancing</a:t>
            </a:r>
          </a:p>
          <a:p>
            <a:r>
              <a:rPr lang="en-US" b="1" dirty="0" smtClean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Examples</a:t>
            </a:r>
          </a:p>
          <a:p>
            <a:pPr lvl="1"/>
            <a:r>
              <a:rPr lang="en-US" dirty="0" smtClean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An attacker crashes the web server of a company</a:t>
            </a:r>
          </a:p>
          <a:p>
            <a:pPr lvl="1"/>
            <a:r>
              <a:rPr lang="en-US" dirty="0" smtClean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An attacker formats the hard disk of your computer</a:t>
            </a:r>
          </a:p>
          <a:p>
            <a:pPr>
              <a:buNone/>
            </a:pPr>
            <a:endParaRPr lang="en-US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FAST-NUCES</a:t>
            </a:r>
            <a:endParaRPr lang="en-US" dirty="0"/>
          </a:p>
        </p:txBody>
      </p:sp>
      <p:pic>
        <p:nvPicPr>
          <p:cNvPr id="6" name="Picture 5" descr="http://study.result.pk/wp-content/uploads/2011/07/National-University-of-Computer-and-Emerging-Sciences-NUCES-300x300.pn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6248400"/>
            <a:ext cx="478808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8200" y="1371600"/>
            <a:ext cx="962025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Computer Security Objectives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4294967295"/>
          </p:nvPr>
        </p:nvGraphicFramePr>
        <p:xfrm>
          <a:off x="152400" y="1524000"/>
          <a:ext cx="8839200" cy="5181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974984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sz="4400" dirty="0" smtClean="0"/>
              <a:t>Possible additional concepts: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838200" y="1981200"/>
          <a:ext cx="7570788" cy="45624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721507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381000"/>
            <a:ext cx="7772400" cy="579438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Threats &amp; Attacks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7772400" cy="3810000"/>
          </a:xfrm>
        </p:spPr>
        <p:txBody>
          <a:bodyPr>
            <a:noAutofit/>
          </a:bodyPr>
          <a:lstStyle/>
          <a:p>
            <a:r>
              <a:rPr lang="en-US" b="1" dirty="0" smtClean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Basic classes of threats</a:t>
            </a:r>
          </a:p>
          <a:p>
            <a:pPr lvl="1"/>
            <a:r>
              <a:rPr lang="en-US" i="1" dirty="0" smtClean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Disclosure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= unauthorized access to information</a:t>
            </a:r>
          </a:p>
          <a:p>
            <a:pPr lvl="1"/>
            <a:r>
              <a:rPr lang="en-US" i="1" dirty="0" smtClean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Deception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= acceptance of false data (e.g. masquerading)</a:t>
            </a:r>
          </a:p>
          <a:p>
            <a:pPr lvl="1"/>
            <a:r>
              <a:rPr lang="en-US" i="1" dirty="0" smtClean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Disruption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= interruption or prevention of correct operation</a:t>
            </a:r>
          </a:p>
          <a:p>
            <a:pPr lvl="1"/>
            <a:r>
              <a:rPr lang="en-US" i="1" dirty="0" smtClean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Usurpation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= unauthorized control of resources</a:t>
            </a:r>
          </a:p>
          <a:p>
            <a:r>
              <a:rPr lang="en-US" b="1" dirty="0" smtClean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Attack </a:t>
            </a:r>
            <a:r>
              <a:rPr lang="en-US" dirty="0" smtClean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= attempt to violate a security goal (intentional threat)</a:t>
            </a:r>
          </a:p>
          <a:p>
            <a:pPr lvl="1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Often combinations of different threat classes</a:t>
            </a:r>
          </a:p>
          <a:p>
            <a:pPr>
              <a:buNone/>
            </a:pPr>
            <a:endParaRPr lang="en-US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FAST-NUCES</a:t>
            </a:r>
            <a:endParaRPr lang="en-US" dirty="0"/>
          </a:p>
        </p:txBody>
      </p:sp>
      <p:pic>
        <p:nvPicPr>
          <p:cNvPr id="6" name="Picture 5" descr="http://study.result.pk/wp-content/uploads/2011/07/National-University-of-Computer-and-Emerging-Sciences-NUCES-300x300.pn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6248400"/>
            <a:ext cx="478808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7043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7772400" cy="655638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Security Mechanisms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7772400" cy="3810000"/>
          </a:xfrm>
        </p:spPr>
        <p:txBody>
          <a:bodyPr>
            <a:noAutofit/>
          </a:bodyPr>
          <a:lstStyle/>
          <a:p>
            <a:r>
              <a:rPr lang="en-US" b="1" dirty="0" smtClean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Security policies and mechanisms</a:t>
            </a:r>
          </a:p>
          <a:p>
            <a:pPr lvl="1"/>
            <a:r>
              <a:rPr lang="en-US" i="1" dirty="0" smtClean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Policy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 =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statement of what is and what is not allowed</a:t>
            </a:r>
          </a:p>
          <a:p>
            <a:pPr lvl="1"/>
            <a:r>
              <a:rPr lang="en-US" i="1" dirty="0" smtClean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Mechanism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 =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method or tool enforcing a security policy</a:t>
            </a:r>
          </a:p>
          <a:p>
            <a:r>
              <a:rPr lang="en-US" b="1" dirty="0" smtClean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Strategies for security mechanisms</a:t>
            </a:r>
          </a:p>
          <a:p>
            <a:pPr lvl="1"/>
            <a:r>
              <a:rPr lang="en-US" i="1" dirty="0" smtClean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Prevention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of attacks</a:t>
            </a:r>
          </a:p>
          <a:p>
            <a:pPr lvl="1"/>
            <a:r>
              <a:rPr lang="en-US" i="1" dirty="0" smtClean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Detection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of attacks</a:t>
            </a:r>
          </a:p>
          <a:p>
            <a:pPr lvl="1"/>
            <a:r>
              <a:rPr lang="en-US" i="1" dirty="0" smtClean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Recovery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from attacks</a:t>
            </a:r>
          </a:p>
          <a:p>
            <a:r>
              <a:rPr lang="en-US" dirty="0" smtClean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Bruce </a:t>
            </a:r>
            <a:r>
              <a:rPr lang="en-US" dirty="0" err="1" smtClean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Schneier</a:t>
            </a:r>
            <a:r>
              <a:rPr lang="en-US" dirty="0" smtClean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US" i="1" dirty="0" smtClean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Security is a process, not a product!</a:t>
            </a:r>
          </a:p>
          <a:p>
            <a:endParaRPr lang="en-US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FAST-NUCES</a:t>
            </a:r>
            <a:endParaRPr lang="en-US" dirty="0"/>
          </a:p>
        </p:txBody>
      </p:sp>
      <p:pic>
        <p:nvPicPr>
          <p:cNvPr id="6" name="Picture 5" descr="http://study.result.pk/wp-content/uploads/2011/07/National-University-of-Computer-and-Emerging-Sciences-NUCES-300x300.pn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6248400"/>
            <a:ext cx="478808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24600" y="2752725"/>
            <a:ext cx="2228850" cy="1895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90097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7772400" cy="655638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Prevention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7772400" cy="3810000"/>
          </a:xfrm>
        </p:spPr>
        <p:txBody>
          <a:bodyPr>
            <a:noAutofit/>
          </a:bodyPr>
          <a:lstStyle/>
          <a:p>
            <a:r>
              <a:rPr lang="en-US" b="1" dirty="0" smtClean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Prevention of attacks</a:t>
            </a:r>
          </a:p>
          <a:p>
            <a:pPr lvl="1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Prevention of attacks 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prior to violation of security goals</a:t>
            </a:r>
          </a:p>
          <a:p>
            <a:r>
              <a:rPr lang="en-US" b="1" dirty="0" smtClean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Examples</a:t>
            </a:r>
          </a:p>
          <a:p>
            <a:pPr lvl="1"/>
            <a:r>
              <a:rPr lang="en-US" i="1" dirty="0" smtClean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Data reduction and separation</a:t>
            </a:r>
          </a:p>
          <a:p>
            <a:pPr lvl="1">
              <a:buNone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  Removal or separation of information and resources</a:t>
            </a:r>
          </a:p>
          <a:p>
            <a:pPr lvl="1"/>
            <a:r>
              <a:rPr lang="en-US" i="1" dirty="0" smtClean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Authentication and encryption</a:t>
            </a:r>
          </a:p>
          <a:p>
            <a:pPr lvl="1">
              <a:buNone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 Restriction of access to information and resources</a:t>
            </a:r>
          </a:p>
          <a:p>
            <a:r>
              <a:rPr lang="en-US" b="1" dirty="0" smtClean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Limitations</a:t>
            </a:r>
          </a:p>
          <a:p>
            <a:pPr lvl="1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Inapplicable in many settings, e.g. open services</a:t>
            </a:r>
          </a:p>
          <a:p>
            <a:endParaRPr lang="en-US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FAST-NUCES</a:t>
            </a:r>
            <a:endParaRPr lang="en-US" dirty="0"/>
          </a:p>
        </p:txBody>
      </p:sp>
      <p:pic>
        <p:nvPicPr>
          <p:cNvPr id="6" name="Picture 5" descr="http://study.result.pk/wp-content/uploads/2011/07/National-University-of-Computer-and-Emerging-Sciences-NUCES-300x300.png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6248400"/>
            <a:ext cx="478808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04975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7772400" cy="655638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How Can You Make a Difference?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Autofit/>
          </a:bodyPr>
          <a:lstStyle/>
          <a:p>
            <a:r>
              <a:rPr lang="en-US" sz="2400" dirty="0" smtClean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Be a more security-- aware user</a:t>
            </a:r>
          </a:p>
          <a:p>
            <a:pPr lvl="1"/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Make better  security decisions</a:t>
            </a:r>
          </a:p>
          <a:p>
            <a:r>
              <a:rPr lang="en-US" sz="2400" dirty="0" smtClean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Be a more security– aware developer</a:t>
            </a:r>
          </a:p>
          <a:p>
            <a:pPr lvl="1"/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Design &amp; build more secure systems</a:t>
            </a:r>
          </a:p>
          <a:p>
            <a:r>
              <a:rPr lang="en-US" sz="2400" dirty="0" smtClean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Be a security practitioner &amp; researcher</a:t>
            </a:r>
          </a:p>
          <a:p>
            <a:pPr lvl="1"/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Identify security issues</a:t>
            </a:r>
          </a:p>
          <a:p>
            <a:pPr lvl="1"/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Propose new security solutions</a:t>
            </a:r>
          </a:p>
          <a:p>
            <a:pPr>
              <a:buNone/>
            </a:pPr>
            <a:endParaRPr lang="en-US" sz="1600" dirty="0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FAST-NUCES</a:t>
            </a:r>
            <a:endParaRPr lang="en-US" dirty="0"/>
          </a:p>
        </p:txBody>
      </p:sp>
      <p:pic>
        <p:nvPicPr>
          <p:cNvPr id="6" name="Picture 5" descr="http://study.result.pk/wp-content/uploads/2011/07/National-University-of-Computer-and-Emerging-Sciences-NUCES-300x300.pn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6248400"/>
            <a:ext cx="478808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7772400" cy="655638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Detection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7772400" cy="3810000"/>
          </a:xfrm>
        </p:spPr>
        <p:txBody>
          <a:bodyPr>
            <a:noAutofit/>
          </a:bodyPr>
          <a:lstStyle/>
          <a:p>
            <a:r>
              <a:rPr lang="en-US" b="1" dirty="0" smtClean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Detection of attacks</a:t>
            </a:r>
          </a:p>
          <a:p>
            <a:pPr lvl="1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Detection of attacks 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during violation of security goals</a:t>
            </a:r>
          </a:p>
          <a:p>
            <a:r>
              <a:rPr lang="en-US" b="1" dirty="0" smtClean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Examples</a:t>
            </a:r>
          </a:p>
          <a:p>
            <a:pPr lvl="1"/>
            <a:r>
              <a:rPr lang="en-US" i="1" dirty="0" smtClean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Anti-virus scanners</a:t>
            </a:r>
          </a:p>
          <a:p>
            <a:pPr lvl="1">
              <a:buNone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  Detection of malicious code on computers</a:t>
            </a:r>
          </a:p>
          <a:p>
            <a:pPr lvl="1"/>
            <a:r>
              <a:rPr lang="en-US" i="1" dirty="0" smtClean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Network intrusion detection</a:t>
            </a:r>
          </a:p>
          <a:p>
            <a:pPr lvl="1">
              <a:buNone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  Detection of attacks in computer networks</a:t>
            </a:r>
          </a:p>
          <a:p>
            <a:r>
              <a:rPr lang="en-US" b="1" dirty="0" smtClean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Limitations</a:t>
            </a:r>
          </a:p>
          <a:p>
            <a:pPr lvl="1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Ineffective against unknown and “invisible” attacks</a:t>
            </a:r>
          </a:p>
          <a:p>
            <a:endParaRPr lang="en-US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FAST-NUCES</a:t>
            </a:r>
            <a:endParaRPr lang="en-US" dirty="0"/>
          </a:p>
        </p:txBody>
      </p:sp>
      <p:pic>
        <p:nvPicPr>
          <p:cNvPr id="6" name="Picture 5" descr="http://study.result.pk/wp-content/uploads/2011/07/National-University-of-Computer-and-Emerging-Sciences-NUCES-300x300.pn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6248400"/>
            <a:ext cx="478808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753103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7772400" cy="579438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Recovery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7772400" cy="3810000"/>
          </a:xfrm>
        </p:spPr>
        <p:txBody>
          <a:bodyPr>
            <a:noAutofit/>
          </a:bodyPr>
          <a:lstStyle/>
          <a:p>
            <a:r>
              <a:rPr lang="en-US" b="1" dirty="0" smtClean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Recovery</a:t>
            </a:r>
          </a:p>
          <a:p>
            <a:pPr lvl="1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Recovery from attacks 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after violation of security goals</a:t>
            </a:r>
          </a:p>
          <a:p>
            <a:r>
              <a:rPr lang="en-US" b="1" dirty="0" smtClean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Examples</a:t>
            </a:r>
          </a:p>
          <a:p>
            <a:pPr lvl="1"/>
            <a:r>
              <a:rPr lang="en-US" i="1" dirty="0" smtClean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Computer forensics</a:t>
            </a:r>
          </a:p>
          <a:p>
            <a:pPr lvl="1">
              <a:buNone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  Investigation and analysis of security incidents</a:t>
            </a:r>
          </a:p>
          <a:p>
            <a:pPr lvl="1"/>
            <a:r>
              <a:rPr lang="en-US" i="1" dirty="0" smtClean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Malware analysis</a:t>
            </a:r>
          </a:p>
          <a:p>
            <a:pPr lvl="1">
              <a:buNone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 Observation and analysis of malicious software</a:t>
            </a:r>
          </a:p>
          <a:p>
            <a:r>
              <a:rPr lang="en-US" b="1" dirty="0" smtClean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Limitations</a:t>
            </a:r>
          </a:p>
          <a:p>
            <a:pPr lvl="1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Severe damage might have already occurred</a:t>
            </a:r>
          </a:p>
          <a:p>
            <a:pPr>
              <a:buNone/>
            </a:pPr>
            <a:endParaRPr lang="en-US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FAST-NUCES</a:t>
            </a:r>
            <a:endParaRPr lang="en-US" dirty="0"/>
          </a:p>
        </p:txBody>
      </p:sp>
      <p:pic>
        <p:nvPicPr>
          <p:cNvPr id="6" name="Picture 5" descr="http://study.result.pk/wp-content/uploads/2011/07/National-University-of-Computer-and-Emerging-Sciences-NUCES-300x300.pn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6248400"/>
            <a:ext cx="478808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524470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AU" dirty="0" smtClean="0"/>
              <a:t>OSI Security Architecture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779463" y="1828800"/>
            <a:ext cx="7583488" cy="4648200"/>
          </a:xfrm>
        </p:spPr>
        <p:txBody>
          <a:bodyPr>
            <a:normAutofit lnSpcReduction="10000"/>
          </a:bodyPr>
          <a:lstStyle/>
          <a:p>
            <a:pPr eaLnBrk="1" hangingPunct="1">
              <a:defRPr/>
            </a:pPr>
            <a:r>
              <a:rPr lang="en-US" dirty="0" smtClean="0"/>
              <a:t>Security attack</a:t>
            </a:r>
            <a:endParaRPr lang="en-US" dirty="0" smtClean="0">
              <a:solidFill>
                <a:schemeClr val="tx2">
                  <a:lumMod val="10000"/>
                </a:schemeClr>
              </a:solidFill>
            </a:endParaRPr>
          </a:p>
          <a:p>
            <a:pPr lvl="1" eaLnBrk="1" hangingPunct="1">
              <a:buClr>
                <a:schemeClr val="bg1"/>
              </a:buClr>
              <a:defRPr/>
            </a:pPr>
            <a:r>
              <a:rPr lang="en-US" dirty="0" smtClean="0">
                <a:solidFill>
                  <a:schemeClr val="tx2">
                    <a:lumMod val="10000"/>
                  </a:schemeClr>
                </a:solidFill>
              </a:rPr>
              <a:t>Any action that compromises the security of information owned by an organization</a:t>
            </a:r>
          </a:p>
          <a:p>
            <a:pPr eaLnBrk="1" hangingPunct="1">
              <a:defRPr/>
            </a:pPr>
            <a:r>
              <a:rPr lang="en-US" dirty="0" smtClean="0">
                <a:solidFill>
                  <a:schemeClr val="tx2">
                    <a:lumMod val="10000"/>
                  </a:schemeClr>
                </a:solidFill>
              </a:rPr>
              <a:t>Security mechanism</a:t>
            </a:r>
          </a:p>
          <a:p>
            <a:pPr lvl="1" eaLnBrk="1" hangingPunct="1">
              <a:buClr>
                <a:schemeClr val="bg1"/>
              </a:buClr>
              <a:defRPr/>
            </a:pPr>
            <a:r>
              <a:rPr lang="en-US" dirty="0" smtClean="0">
                <a:solidFill>
                  <a:schemeClr val="tx2">
                    <a:lumMod val="10000"/>
                  </a:schemeClr>
                </a:solidFill>
              </a:rPr>
              <a:t>A process (or a device incorporating such a process) that is designed to detect, prevent, or recover from a security attack</a:t>
            </a:r>
          </a:p>
          <a:p>
            <a:pPr eaLnBrk="1" hangingPunct="1">
              <a:defRPr/>
            </a:pPr>
            <a:r>
              <a:rPr lang="en-US" dirty="0" smtClean="0">
                <a:solidFill>
                  <a:schemeClr val="tx2">
                    <a:lumMod val="10000"/>
                  </a:schemeClr>
                </a:solidFill>
              </a:rPr>
              <a:t>Security service</a:t>
            </a:r>
          </a:p>
          <a:p>
            <a:pPr lvl="1" eaLnBrk="1" hangingPunct="1">
              <a:buClr>
                <a:schemeClr val="bg1"/>
              </a:buClr>
              <a:defRPr/>
            </a:pPr>
            <a:r>
              <a:rPr lang="en-US" dirty="0" smtClean="0">
                <a:solidFill>
                  <a:schemeClr val="tx2">
                    <a:lumMod val="10000"/>
                  </a:schemeClr>
                </a:solidFill>
              </a:rPr>
              <a:t>A processing or communication service that enhances the security of the data processing systems and the information transfers of an organization</a:t>
            </a:r>
          </a:p>
          <a:p>
            <a:pPr lvl="1" eaLnBrk="1" hangingPunct="1">
              <a:buClr>
                <a:schemeClr val="bg1"/>
              </a:buClr>
              <a:defRPr/>
            </a:pPr>
            <a:r>
              <a:rPr lang="en-US" dirty="0" smtClean="0">
                <a:solidFill>
                  <a:schemeClr val="tx2">
                    <a:lumMod val="10000"/>
                  </a:schemeClr>
                </a:solidFill>
              </a:rPr>
              <a:t>Intended to counter security attacks, and they make use of one or more security mechanisms to provide the service</a:t>
            </a:r>
            <a:endParaRPr lang="en-US" dirty="0">
              <a:solidFill>
                <a:schemeClr val="tx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9421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le 54"/>
          <p:cNvSpPr>
            <a:spLocks noGrp="1"/>
          </p:cNvSpPr>
          <p:nvPr>
            <p:ph type="title"/>
          </p:nvPr>
        </p:nvSpPr>
        <p:spPr>
          <a:xfrm>
            <a:off x="282" y="1181240"/>
            <a:ext cx="9144000" cy="81252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sz="4000" b="1" dirty="0" smtClean="0">
                <a:effectLst/>
              </a:rPr>
              <a:t>Table 1.1   </a:t>
            </a:r>
            <a:r>
              <a:rPr lang="en-US" sz="3600" b="1" dirty="0" smtClean="0">
                <a:effectLst/>
              </a:rPr>
              <a:t/>
            </a:r>
            <a:br>
              <a:rPr lang="en-US" sz="3600" b="1" dirty="0" smtClean="0">
                <a:effectLst/>
              </a:rPr>
            </a:br>
            <a:r>
              <a:rPr lang="en-US" sz="3600" b="1" dirty="0" smtClean="0">
                <a:effectLst/>
              </a:rPr>
              <a:t>Threats and Attacks (RFC 4949)</a:t>
            </a:r>
            <a:r>
              <a:rPr lang="en-US" sz="4700" dirty="0" smtClean="0"/>
              <a:t/>
            </a:r>
            <a:br>
              <a:rPr lang="en-US" sz="4700" dirty="0" smtClean="0"/>
            </a:br>
            <a:endParaRPr lang="en-US" sz="4700" dirty="0" smtClean="0"/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>
          <a:blip r:embed="rId3">
            <a:alphaModFix/>
            <a:duotone>
              <a:prstClr val="black"/>
              <a:schemeClr val="accent1">
                <a:tint val="45000"/>
                <a:satMod val="400000"/>
              </a:schemeClr>
            </a:duotone>
            <a:lum contrast="50000"/>
          </a:blip>
          <a:srcRect/>
          <a:stretch>
            <a:fillRect/>
          </a:stretch>
        </p:blipFill>
        <p:spPr>
          <a:xfrm>
            <a:off x="228600" y="3886200"/>
            <a:ext cx="8687364" cy="2609842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</p:pic>
      <p:pic>
        <p:nvPicPr>
          <p:cNvPr id="41988" name="Picture 5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505200" y="1828800"/>
            <a:ext cx="1509713" cy="157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719170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3" descr="f1.pdf"/>
          <p:cNvPicPr>
            <a:picLocks noChangeAspect="1"/>
          </p:cNvPicPr>
          <p:nvPr/>
        </p:nvPicPr>
        <p:blipFill>
          <a:blip r:embed="rId3"/>
          <a:srcRect l="4706" r="9412" b="4546"/>
          <a:stretch>
            <a:fillRect/>
          </a:stretch>
        </p:blipFill>
        <p:spPr bwMode="auto">
          <a:xfrm>
            <a:off x="4572000" y="0"/>
            <a:ext cx="4572000" cy="6858000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</p:spPr>
      </p:pic>
      <p:sp>
        <p:nvSpPr>
          <p:cNvPr id="44035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Security Attacks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half" idx="2"/>
          </p:nvPr>
        </p:nvSpPr>
        <p:spPr>
          <a:xfrm>
            <a:off x="304800" y="2286000"/>
            <a:ext cx="3959352" cy="3200400"/>
          </a:xfrm>
        </p:spPr>
        <p:txBody>
          <a:bodyPr>
            <a:noAutofit/>
          </a:bodyPr>
          <a:lstStyle/>
          <a:p>
            <a:pPr algn="l" eaLnBrk="1" hangingPunct="1">
              <a:buClr>
                <a:schemeClr val="tx2">
                  <a:lumMod val="75000"/>
                </a:schemeClr>
              </a:buClr>
              <a:buSzPct val="135000"/>
              <a:buFont typeface="Arial"/>
              <a:buChar char="•"/>
              <a:defRPr/>
            </a:pPr>
            <a:r>
              <a:rPr lang="en-US" dirty="0" smtClean="0"/>
              <a:t>A means of classifying security attacks, used both in X.800 and RFC 4949, is in terms of </a:t>
            </a:r>
            <a:r>
              <a:rPr lang="en-US" i="1" dirty="0" smtClean="0"/>
              <a:t>passive attacks </a:t>
            </a:r>
            <a:r>
              <a:rPr lang="en-US" dirty="0" smtClean="0"/>
              <a:t>and </a:t>
            </a:r>
            <a:r>
              <a:rPr lang="en-US" i="1" dirty="0" smtClean="0"/>
              <a:t>active attacks</a:t>
            </a:r>
          </a:p>
          <a:p>
            <a:pPr algn="l" eaLnBrk="1" hangingPunct="1">
              <a:buClr>
                <a:schemeClr val="tx2">
                  <a:lumMod val="75000"/>
                </a:schemeClr>
              </a:buClr>
              <a:buSzPct val="135000"/>
              <a:buFont typeface="Arial"/>
              <a:buChar char="•"/>
              <a:defRPr/>
            </a:pPr>
            <a:r>
              <a:rPr lang="en-US" dirty="0" smtClean="0"/>
              <a:t>A </a:t>
            </a:r>
            <a:r>
              <a:rPr lang="en-US" i="1" dirty="0" smtClean="0"/>
              <a:t>passive attack </a:t>
            </a:r>
            <a:r>
              <a:rPr lang="en-US" dirty="0" smtClean="0"/>
              <a:t>attempts to learn or make use of information from the system but does not affect system resources</a:t>
            </a:r>
          </a:p>
          <a:p>
            <a:pPr algn="l" eaLnBrk="1" hangingPunct="1">
              <a:buClr>
                <a:schemeClr val="tx2">
                  <a:lumMod val="75000"/>
                </a:schemeClr>
              </a:buClr>
              <a:buSzPct val="135000"/>
              <a:buFont typeface="Arial"/>
              <a:buChar char="•"/>
              <a:defRPr/>
            </a:pPr>
            <a:r>
              <a:rPr lang="en-US" dirty="0" smtClean="0"/>
              <a:t>An </a:t>
            </a:r>
            <a:r>
              <a:rPr lang="en-US" i="1" dirty="0" smtClean="0"/>
              <a:t>active attack </a:t>
            </a:r>
            <a:r>
              <a:rPr lang="en-US" dirty="0" smtClean="0"/>
              <a:t>attempts to alter system resources or affect their operation</a:t>
            </a:r>
          </a:p>
        </p:txBody>
      </p:sp>
    </p:spTree>
    <p:extLst>
      <p:ext uri="{BB962C8B-B14F-4D97-AF65-F5344CB8AC3E}">
        <p14:creationId xmlns:p14="http://schemas.microsoft.com/office/powerpoint/2010/main" val="1864895358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itle 7"/>
          <p:cNvSpPr>
            <a:spLocks noGrp="1"/>
          </p:cNvSpPr>
          <p:nvPr>
            <p:ph type="title"/>
          </p:nvPr>
        </p:nvSpPr>
        <p:spPr>
          <a:xfrm>
            <a:off x="381000" y="0"/>
            <a:ext cx="3613150" cy="1905000"/>
          </a:xfrm>
        </p:spPr>
        <p:txBody>
          <a:bodyPr/>
          <a:lstStyle/>
          <a:p>
            <a:pPr eaLnBrk="1" hangingPunct="1"/>
            <a:r>
              <a:rPr lang="en-US" dirty="0" smtClean="0"/>
              <a:t>Passive Attacks</a:t>
            </a:r>
          </a:p>
        </p:txBody>
      </p:sp>
      <p:sp>
        <p:nvSpPr>
          <p:cNvPr id="46083" name="Content Placeholder 8"/>
          <p:cNvSpPr>
            <a:spLocks noGrp="1"/>
          </p:cNvSpPr>
          <p:nvPr>
            <p:ph idx="1"/>
          </p:nvPr>
        </p:nvSpPr>
        <p:spPr>
          <a:xfrm>
            <a:off x="4876800" y="3886200"/>
            <a:ext cx="3813175" cy="2971800"/>
          </a:xfrm>
        </p:spPr>
        <p:txBody>
          <a:bodyPr>
            <a:normAutofit/>
          </a:bodyPr>
          <a:lstStyle/>
          <a:p>
            <a:pPr eaLnBrk="1" hangingPunct="1"/>
            <a:r>
              <a:rPr lang="en-US" dirty="0" smtClean="0">
                <a:solidFill>
                  <a:schemeClr val="tx2">
                    <a:lumMod val="10000"/>
                  </a:schemeClr>
                </a:solidFill>
              </a:rPr>
              <a:t>Two types of passive attacks are:</a:t>
            </a:r>
          </a:p>
          <a:p>
            <a:pPr lvl="1" eaLnBrk="1" hangingPunct="1">
              <a:buClr>
                <a:schemeClr val="bg1"/>
              </a:buClr>
            </a:pPr>
            <a:r>
              <a:rPr lang="en-US" dirty="0" smtClean="0">
                <a:solidFill>
                  <a:schemeClr val="tx2">
                    <a:lumMod val="10000"/>
                  </a:schemeClr>
                </a:solidFill>
              </a:rPr>
              <a:t>The release of message contents</a:t>
            </a:r>
          </a:p>
          <a:p>
            <a:pPr lvl="1" eaLnBrk="1" hangingPunct="1">
              <a:buClr>
                <a:schemeClr val="bg1"/>
              </a:buClr>
            </a:pPr>
            <a:r>
              <a:rPr lang="en-US" dirty="0" smtClean="0">
                <a:solidFill>
                  <a:schemeClr val="tx2">
                    <a:lumMod val="10000"/>
                  </a:schemeClr>
                </a:solidFill>
              </a:rPr>
              <a:t>Traffic analysis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half" idx="2"/>
          </p:nvPr>
        </p:nvSpPr>
        <p:spPr>
          <a:xfrm>
            <a:off x="381000" y="2438400"/>
            <a:ext cx="3613150" cy="3733800"/>
          </a:xfrm>
        </p:spPr>
        <p:txBody>
          <a:bodyPr/>
          <a:lstStyle/>
          <a:p>
            <a:pPr algn="l" eaLnBrk="1" hangingPunct="1">
              <a:buClr>
                <a:schemeClr val="tx2">
                  <a:lumMod val="75000"/>
                </a:schemeClr>
              </a:buClr>
              <a:buSzPct val="135000"/>
              <a:buFont typeface="Arial"/>
              <a:buChar char="•"/>
              <a:defRPr/>
            </a:pPr>
            <a:r>
              <a:rPr lang="en-US" sz="2200" dirty="0" smtClean="0"/>
              <a:t> Are in the nature of eavesdropping on, or monitoring of, transmissions</a:t>
            </a:r>
          </a:p>
          <a:p>
            <a:pPr algn="l" eaLnBrk="1" hangingPunct="1">
              <a:buClr>
                <a:schemeClr val="tx2">
                  <a:lumMod val="75000"/>
                </a:schemeClr>
              </a:buClr>
              <a:buSzPct val="135000"/>
              <a:buFont typeface="Arial"/>
              <a:buChar char="•"/>
              <a:defRPr/>
            </a:pPr>
            <a:r>
              <a:rPr lang="en-US" sz="2200" dirty="0" smtClean="0"/>
              <a:t> Goal of the opponent is to obtain information that is being transmitted</a:t>
            </a:r>
          </a:p>
          <a:p>
            <a:pPr eaLnBrk="1" hangingPunct="1">
              <a:defRPr/>
            </a:pPr>
            <a:endParaRPr lang="en-US" dirty="0" smtClean="0"/>
          </a:p>
        </p:txBody>
      </p:sp>
      <p:pic>
        <p:nvPicPr>
          <p:cNvPr id="46085" name="Picture 11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943600" y="533400"/>
            <a:ext cx="1914525" cy="2970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189487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AU" dirty="0" smtClean="0"/>
              <a:t>Active Attacks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half" idx="1"/>
          </p:nvPr>
        </p:nvSpPr>
        <p:spPr>
          <a:xfrm>
            <a:off x="381000" y="1600200"/>
            <a:ext cx="3565525" cy="4778375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sz="1700" dirty="0" smtClean="0">
                <a:solidFill>
                  <a:schemeClr val="tx2">
                    <a:lumMod val="10000"/>
                  </a:schemeClr>
                </a:solidFill>
              </a:rPr>
              <a:t>Involve some modification of the data stream or the creation of a false stream</a:t>
            </a:r>
          </a:p>
          <a:p>
            <a:pPr eaLnBrk="1" hangingPunct="1">
              <a:defRPr/>
            </a:pPr>
            <a:r>
              <a:rPr lang="en-US" sz="1700" dirty="0" smtClean="0">
                <a:solidFill>
                  <a:schemeClr val="tx2">
                    <a:lumMod val="10000"/>
                  </a:schemeClr>
                </a:solidFill>
              </a:rPr>
              <a:t>Difficult to prevent because of the wide variety of potential physical, software, and network vulnerabilities</a:t>
            </a:r>
          </a:p>
          <a:p>
            <a:pPr eaLnBrk="1" hangingPunct="1">
              <a:defRPr/>
            </a:pPr>
            <a:r>
              <a:rPr lang="en-US" sz="1700" dirty="0" smtClean="0">
                <a:solidFill>
                  <a:schemeClr val="tx2">
                    <a:lumMod val="10000"/>
                  </a:schemeClr>
                </a:solidFill>
              </a:rPr>
              <a:t>Goal is to detect attacks and to recover from any disruption or delays caused by them</a:t>
            </a:r>
            <a:endParaRPr lang="en-US" sz="1700" dirty="0">
              <a:solidFill>
                <a:schemeClr val="tx2">
                  <a:lumMod val="10000"/>
                </a:schemeClr>
              </a:solidFill>
            </a:endParaRPr>
          </a:p>
        </p:txBody>
      </p:sp>
      <p:graphicFrame>
        <p:nvGraphicFramePr>
          <p:cNvPr id="13" name="Content Placeholder 12"/>
          <p:cNvGraphicFramePr>
            <a:graphicFrameLocks noGrp="1"/>
          </p:cNvGraphicFramePr>
          <p:nvPr>
            <p:ph sz="half" idx="2"/>
          </p:nvPr>
        </p:nvGraphicFramePr>
        <p:xfrm>
          <a:off x="4267200" y="1676401"/>
          <a:ext cx="4419599" cy="4953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8133" name="Picture 12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1219200" y="5029200"/>
            <a:ext cx="1371600" cy="1579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125431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81000"/>
            <a:ext cx="7772400" cy="655638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Examples of Attacks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7772400" cy="3810000"/>
          </a:xfrm>
        </p:spPr>
        <p:txBody>
          <a:bodyPr>
            <a:noAutofit/>
          </a:bodyPr>
          <a:lstStyle/>
          <a:p>
            <a:r>
              <a:rPr lang="en-US" i="1" dirty="0" smtClean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Snooping</a:t>
            </a:r>
            <a:r>
              <a:rPr lang="en-US" dirty="0" smtClean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 = passive eavesdropping of information</a:t>
            </a:r>
          </a:p>
          <a:p>
            <a:pPr lvl="1">
              <a:buNone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→ disclosure</a:t>
            </a:r>
          </a:p>
          <a:p>
            <a:pPr lvl="1">
              <a:buNone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✸ network sniffing, keyboard logging</a:t>
            </a:r>
          </a:p>
          <a:p>
            <a:r>
              <a:rPr lang="en-US" i="1" dirty="0" smtClean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Manipulation</a:t>
            </a:r>
            <a:r>
              <a:rPr lang="en-US" dirty="0" smtClean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 = active modification of information</a:t>
            </a:r>
          </a:p>
          <a:p>
            <a:pPr lvl="1">
              <a:buNone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→ deception, disruption and usurpation</a:t>
            </a:r>
          </a:p>
          <a:p>
            <a:pPr lvl="1">
              <a:buNone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✸ redirection of control flow, man-in-the-middle attacks</a:t>
            </a:r>
          </a:p>
          <a:p>
            <a:r>
              <a:rPr lang="en-US" i="1" dirty="0" smtClean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Spoofing</a:t>
            </a:r>
            <a:r>
              <a:rPr lang="en-US" dirty="0" smtClean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 = impersonation of one entity by another</a:t>
            </a:r>
          </a:p>
          <a:p>
            <a:pPr lvl="1">
              <a:buNone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→ deception and usurpation</a:t>
            </a:r>
          </a:p>
          <a:p>
            <a:pPr lvl="1">
              <a:buNone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✸ address spoofing, phishing attacks</a:t>
            </a:r>
          </a:p>
          <a:p>
            <a:endParaRPr lang="en-US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FAST-NUCES</a:t>
            </a:r>
            <a:endParaRPr lang="en-US" dirty="0"/>
          </a:p>
        </p:txBody>
      </p:sp>
      <p:pic>
        <p:nvPicPr>
          <p:cNvPr id="6" name="Picture 5" descr="http://study.result.pk/wp-content/uploads/2011/07/National-University-of-Computer-and-Emerging-Sciences-NUCES-300x300.png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6248400"/>
            <a:ext cx="478808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81000"/>
            <a:ext cx="7772400" cy="655638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Further Concepts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7772400" cy="3810000"/>
          </a:xfrm>
        </p:spPr>
        <p:txBody>
          <a:bodyPr>
            <a:noAutofit/>
          </a:bodyPr>
          <a:lstStyle/>
          <a:p>
            <a:r>
              <a:rPr lang="en-US" i="1" dirty="0" smtClean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Authenticity</a:t>
            </a:r>
            <a:r>
              <a:rPr lang="en-US" dirty="0" smtClean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 = truthfulness of information and resources</a:t>
            </a:r>
          </a:p>
          <a:p>
            <a:pPr lvl="1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May be viewed as an aspect of integrity</a:t>
            </a:r>
          </a:p>
          <a:p>
            <a:r>
              <a:rPr lang="en-US" i="1" dirty="0" smtClean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Accountability</a:t>
            </a:r>
            <a:r>
              <a:rPr lang="en-US" dirty="0" smtClean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 = linking of actions and users</a:t>
            </a:r>
          </a:p>
          <a:p>
            <a:pPr lvl="1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Realization of non-repudiation in computer systems</a:t>
            </a:r>
          </a:p>
          <a:p>
            <a:r>
              <a:rPr lang="en-US" i="1" dirty="0" smtClean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Privacy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smtClean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= Security and control of personal information</a:t>
            </a:r>
          </a:p>
          <a:p>
            <a:pPr lvl="1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Property of individuals and not of data</a:t>
            </a:r>
          </a:p>
          <a:p>
            <a:endParaRPr lang="en-US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FAST-NUCES</a:t>
            </a:r>
            <a:endParaRPr lang="en-US" dirty="0"/>
          </a:p>
        </p:txBody>
      </p:sp>
      <p:pic>
        <p:nvPicPr>
          <p:cNvPr id="6" name="Picture 5" descr="http://study.result.pk/wp-content/uploads/2011/07/National-University-of-Computer-and-Emerging-Sciences-NUCES-300x300.png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6248400"/>
            <a:ext cx="478808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2819400"/>
            <a:ext cx="7772400" cy="1143000"/>
          </a:xfrm>
        </p:spPr>
        <p:txBody>
          <a:bodyPr>
            <a:normAutofit/>
          </a:bodyPr>
          <a:lstStyle/>
          <a:p>
            <a:pPr algn="r"/>
            <a:r>
              <a:rPr lang="en-US" u="sng" dirty="0" smtClean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History of Attacks</a:t>
            </a:r>
            <a:endParaRPr lang="en-US" u="sng" dirty="0">
              <a:solidFill>
                <a:schemeClr val="accent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FAST-NUCES</a:t>
            </a:r>
            <a:endParaRPr lang="en-US" dirty="0"/>
          </a:p>
        </p:txBody>
      </p:sp>
      <p:pic>
        <p:nvPicPr>
          <p:cNvPr id="6" name="Picture 5" descr="http://study.result.pk/wp-content/uploads/2011/07/National-University-of-Computer-and-Emerging-Sciences-NUCES-300x300.pn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6248400"/>
            <a:ext cx="478808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2819400"/>
            <a:ext cx="7772400" cy="1143000"/>
          </a:xfrm>
        </p:spPr>
        <p:txBody>
          <a:bodyPr/>
          <a:lstStyle/>
          <a:p>
            <a:pPr algn="r"/>
            <a:r>
              <a:rPr lang="en-US" u="sng" dirty="0" smtClean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Computer Security Today</a:t>
            </a:r>
            <a:endParaRPr lang="en-US" u="sng" dirty="0">
              <a:solidFill>
                <a:schemeClr val="accent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FAST-NUCES</a:t>
            </a:r>
            <a:endParaRPr lang="en-US" dirty="0"/>
          </a:p>
        </p:txBody>
      </p:sp>
      <p:pic>
        <p:nvPicPr>
          <p:cNvPr id="6" name="Picture 5" descr="http://study.result.pk/wp-content/uploads/2011/07/National-University-of-Computer-and-Emerging-Sciences-NUCES-300x300.pn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6248400"/>
            <a:ext cx="478808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7772400" cy="731838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Brain: Where it all started …..</a:t>
            </a:r>
            <a:endParaRPr lang="en-US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FAST-NUCES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762000" y="1295400"/>
            <a:ext cx="7772400" cy="4572000"/>
          </a:xfrm>
        </p:spPr>
        <p:txBody>
          <a:bodyPr>
            <a:normAutofit/>
          </a:bodyPr>
          <a:lstStyle/>
          <a:p>
            <a:r>
              <a:rPr lang="en-US" sz="2400" b="1" dirty="0" smtClean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Brain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 released in January 1986, is considered to be the first computer virus for MS-DOS.</a:t>
            </a:r>
          </a:p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Infects the boot sector of storage media formatted with the DOS File Allocation Table (FAT) file system. </a:t>
            </a:r>
          </a:p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Written by two brothers,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Basit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Farooq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Alvi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and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Amjad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Farooq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Alvi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from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lahore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.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050" name="Picture 2" descr="http://upload.wikimedia.org/wikipedia/commons/d/da/Brain-virus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0" y="3505200"/>
            <a:ext cx="4286250" cy="3133726"/>
          </a:xfrm>
          <a:prstGeom prst="rect">
            <a:avLst/>
          </a:prstGeom>
          <a:noFill/>
        </p:spPr>
      </p:pic>
      <p:pic>
        <p:nvPicPr>
          <p:cNvPr id="6" name="Picture 5" descr="http://study.result.pk/wp-content/uploads/2011/07/National-University-of-Computer-and-Emerging-Sciences-NUCES-300x300.png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6248400"/>
            <a:ext cx="478808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7772400" cy="731838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Morris</a:t>
            </a:r>
            <a:endParaRPr lang="en-US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FAST-NUCES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3657600" cy="457200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The </a:t>
            </a:r>
            <a:r>
              <a:rPr lang="en-US" b="1" dirty="0" smtClean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Morris worm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 (November 2, 1988) was one of the first computer worms distributed via the Internet. </a:t>
            </a: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It was written by a student at Cornell University, Robert Tappan Morris.</a:t>
            </a: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 The small program disables roughly 6,000 computers (10% of the internet) by flooding their memory banks with copies of itself.</a:t>
            </a: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He is fined $10,000 and sentenced to three years' probation.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26" name="Picture 2" descr="http://upload.wikimedia.org/wikipedia/commons/b/b6/Morris_Worm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48200" y="762000"/>
            <a:ext cx="4286250" cy="5715000"/>
          </a:xfrm>
          <a:prstGeom prst="rect">
            <a:avLst/>
          </a:prstGeom>
          <a:noFill/>
        </p:spPr>
      </p:pic>
      <p:pic>
        <p:nvPicPr>
          <p:cNvPr id="6" name="Picture 5" descr="http://study.result.pk/wp-content/uploads/2011/07/National-University-of-Computer-and-Emerging-Sciences-NUCES-300x300.png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7200" y="6172200"/>
            <a:ext cx="478808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7772400" cy="808038"/>
          </a:xfrm>
        </p:spPr>
        <p:txBody>
          <a:bodyPr>
            <a:normAutofit/>
          </a:bodyPr>
          <a:lstStyle/>
          <a:p>
            <a:r>
              <a:rPr lang="en-US" sz="36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Melissa</a:t>
            </a:r>
            <a:endParaRPr lang="en-US" sz="36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FAST-NUCES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Melissa virus, created by David L Smith, was reported in 1999</a:t>
            </a: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Exploited MS-Word, Outlook</a:t>
            </a: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The virus was attached along with emails which had a message: “Here is that document you asked for, don’t show it to anybody else”</a:t>
            </a: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On activation, it sends the same to the top 50 people in the contacts list</a:t>
            </a: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Caused a heavy damage due to heavy traffic and it lead to the shutting down of email gateways of companies like Intel Corp., Alcatel Lucent, Microsoft .etc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4" descr="http://study.result.pk/wp-content/uploads/2011/07/National-University-of-Computer-and-Emerging-Sciences-NUCES-300x300.pn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6172200"/>
            <a:ext cx="478808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7772400" cy="808038"/>
          </a:xfrm>
        </p:spPr>
        <p:txBody>
          <a:bodyPr>
            <a:normAutofit/>
          </a:bodyPr>
          <a:lstStyle/>
          <a:p>
            <a:r>
              <a:rPr lang="en-US" sz="3600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ILoveLetter</a:t>
            </a:r>
            <a:r>
              <a:rPr lang="en-US" sz="36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worm</a:t>
            </a:r>
            <a:endParaRPr lang="en-US" sz="36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FAST-NUCES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609600" y="1371600"/>
            <a:ext cx="7772400" cy="4572000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 The "I Love You" virus (5 may 2000) infects millions of Windows PC overnight</a:t>
            </a: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Started spreading as an email message with the subject line "ILOVEYOU" and the attachment "LOVE-LETTER-FOR-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YOU.txt.vbs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“</a:t>
            </a: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Opening the attachment activated the Visual Basic script</a:t>
            </a: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The worm did damage on the local machine, overwriting image files, and sent a copy of itself to the first 50 addresses in the Windows Address Book used by Microsoft Outlook.</a:t>
            </a: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Also sends passwords and usernames stored on infected computers back to the virus's author. </a:t>
            </a: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Authorities trace the virus to a young Filipino computer student, but he goes free because the Philippines has no laws against hacking and spreading computer viruses. 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4" descr="http://study.result.pk/wp-content/uploads/2011/07/National-University-of-Computer-and-Emerging-Sciences-NUCES-300x300.pn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6248400"/>
            <a:ext cx="478808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7772400" cy="762000"/>
          </a:xfrm>
        </p:spPr>
        <p:txBody>
          <a:bodyPr>
            <a:normAutofit/>
          </a:bodyPr>
          <a:lstStyle/>
          <a:p>
            <a:r>
              <a:rPr lang="en-US" sz="3600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CodeRed</a:t>
            </a:r>
            <a:endParaRPr lang="en-US" sz="36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FAST-NUCES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The Code Red worm, released on 13th July, 2001, attacked Microsoft’s IIS web servers</a:t>
            </a: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Sneaked through the server via a patch in the indexing software with IIS</a:t>
            </a: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Used the buffer overflow technique (a long string of repeated character ‘N’ was used to overflow a buffer)</a:t>
            </a: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A fix was found in a month’s time which limited the damage to $2.5 billion.</a:t>
            </a:r>
          </a:p>
          <a:p>
            <a:pPr>
              <a:buNone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The affected sites were defaced with the message</a:t>
            </a:r>
          </a:p>
          <a:p>
            <a:pPr>
              <a:buNone/>
            </a:pPr>
            <a:r>
              <a:rPr lang="en-US" sz="2000" b="1" dirty="0" smtClean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HELLO! Welcome to http://www.worm.com! Hacked By Chinese!</a:t>
            </a:r>
          </a:p>
          <a:p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4" descr="http://study.result.pk/wp-content/uploads/2011/07/National-University-of-Computer-and-Emerging-Sciences-NUCES-300x300.pn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6248400"/>
            <a:ext cx="478808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457200"/>
            <a:ext cx="7772400" cy="579438"/>
          </a:xfrm>
        </p:spPr>
        <p:txBody>
          <a:bodyPr>
            <a:normAutofit fontScale="90000"/>
          </a:bodyPr>
          <a:lstStyle/>
          <a:p>
            <a:r>
              <a:rPr lang="en-US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Nimda</a:t>
            </a:r>
            <a:endParaRPr lang="en-US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FAST-NUCES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Nimda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was a file infector worm released on September 18, 2001, </a:t>
            </a: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Spread through out the world in 22 minutes</a:t>
            </a: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It used different methods for propagation i.e. emails, open network shares, backdoor left by other viruses</a:t>
            </a:r>
          </a:p>
          <a:p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Nimda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spelled backwards is “Admin”</a:t>
            </a: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Damage caused by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Nimda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: $ 635 million!</a:t>
            </a:r>
          </a:p>
          <a:p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4" descr="http://study.result.pk/wp-content/uploads/2011/07/National-University-of-Computer-and-Emerging-Sciences-NUCES-300x300.pn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6248400"/>
            <a:ext cx="478808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7772400" cy="655638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SQL Slammer aka Sapphire worm</a:t>
            </a:r>
            <a:endParaRPr lang="en-US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FAST-NUCES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/>
          </a:bodyPr>
          <a:lstStyle/>
          <a:p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SQL Slammer or the worm that ate the internet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 (January 25, 2003) caused a denial of service on some Internet hosts and dramatically slowed down general Internet traffic</a:t>
            </a: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Exploits the vulnerability in the Microsoft SQL servers and uses the buffer overflow bug to slow down the servers</a:t>
            </a: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Slows down the entire Internet. </a:t>
            </a: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Infects hundreds of thousands of computers in less than three hours</a:t>
            </a:r>
          </a:p>
          <a:p>
            <a:r>
              <a:rPr lang="en-US" i="1" dirty="0" smtClean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The fastest-spreading worm ever knocking cash machines offline and delaying airline flights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4" descr="http://study.result.pk/wp-content/uploads/2011/07/National-University-of-Computer-and-Emerging-Sciences-NUCES-300x300.pn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6248400"/>
            <a:ext cx="478808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304800"/>
            <a:ext cx="7772400" cy="6096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SQL Slammer</a:t>
            </a:r>
            <a:endParaRPr lang="en-US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FAST-NUCES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02" name="Picture 2" descr="http://www.caida.org/publications/papers/2003/sapphire/sql-before-small.g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0" y="1447800"/>
            <a:ext cx="5143500" cy="2571751"/>
          </a:xfrm>
          <a:prstGeom prst="rect">
            <a:avLst/>
          </a:prstGeom>
          <a:noFill/>
        </p:spPr>
      </p:pic>
      <p:pic>
        <p:nvPicPr>
          <p:cNvPr id="51204" name="Picture 4" descr="http://www.caida.org/publications/papers/2003/sapphire/sql-after-small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0" y="4038600"/>
            <a:ext cx="5143500" cy="2571751"/>
          </a:xfrm>
          <a:prstGeom prst="rect">
            <a:avLst/>
          </a:prstGeom>
          <a:noFill/>
        </p:spPr>
      </p:pic>
      <p:pic>
        <p:nvPicPr>
          <p:cNvPr id="7" name="Picture 6" descr="http://study.result.pk/wp-content/uploads/2011/07/National-University-of-Computer-and-Emerging-Sciences-NUCES-300x300.png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7200" y="6248400"/>
            <a:ext cx="478808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2819400"/>
            <a:ext cx="7772400" cy="1143000"/>
          </a:xfrm>
        </p:spPr>
        <p:txBody>
          <a:bodyPr>
            <a:normAutofit/>
          </a:bodyPr>
          <a:lstStyle/>
          <a:p>
            <a:pPr algn="r"/>
            <a:r>
              <a:rPr lang="en-US" u="sng" dirty="0" smtClean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Current Trends</a:t>
            </a:r>
            <a:endParaRPr lang="en-US" u="sng" dirty="0">
              <a:solidFill>
                <a:schemeClr val="accent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FAST-NUCES</a:t>
            </a:r>
            <a:endParaRPr lang="en-US" dirty="0"/>
          </a:p>
        </p:txBody>
      </p:sp>
      <p:pic>
        <p:nvPicPr>
          <p:cNvPr id="6" name="Picture 5" descr="http://study.result.pk/wp-content/uploads/2011/07/National-University-of-Computer-and-Emerging-Sciences-NUCES-300x300.pn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6248400"/>
            <a:ext cx="478808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>
          <a:xfrm>
            <a:off x="381000" y="304800"/>
            <a:ext cx="7772400" cy="731838"/>
          </a:xfrm>
        </p:spPr>
        <p:txBody>
          <a:bodyPr>
            <a:normAutofit/>
          </a:bodyPr>
          <a:lstStyle/>
          <a:p>
            <a:r>
              <a:rPr lang="en-US" sz="36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Historical hackers  (prior to 2000)</a:t>
            </a:r>
          </a:p>
        </p:txBody>
      </p:sp>
      <p:sp>
        <p:nvSpPr>
          <p:cNvPr id="18435" name="Content Placeholder 4" descr="Rectangle: Click to edit Master text styles&#10;Second level&#10;Third level&#10;Fourth level&#10;Fifth level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Profile:</a:t>
            </a:r>
          </a:p>
          <a:p>
            <a:pPr lvl="1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Male</a:t>
            </a:r>
          </a:p>
          <a:p>
            <a:pPr lvl="1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Between 14 and 34 years of age</a:t>
            </a:r>
          </a:p>
          <a:p>
            <a:pPr lvl="1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Computer addicted</a:t>
            </a:r>
          </a:p>
          <a:p>
            <a:pPr lvl="1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No social life</a:t>
            </a:r>
          </a:p>
        </p:txBody>
      </p:sp>
      <p:pic>
        <p:nvPicPr>
          <p:cNvPr id="18436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57400" y="3886200"/>
            <a:ext cx="1447800" cy="1704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7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81400" y="3962400"/>
            <a:ext cx="1447800" cy="151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8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181600" y="3962400"/>
            <a:ext cx="1371600" cy="155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9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629400" y="3962400"/>
            <a:ext cx="1447800" cy="1504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ectangle 9"/>
          <p:cNvSpPr/>
          <p:nvPr/>
        </p:nvSpPr>
        <p:spPr bwMode="auto">
          <a:xfrm>
            <a:off x="2209800" y="5562600"/>
            <a:ext cx="5943600" cy="457200"/>
          </a:xfrm>
          <a:prstGeom prst="rect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 eaLnBrk="0" hangingPunct="0">
              <a:defRPr/>
            </a:pPr>
            <a:r>
              <a:rPr lang="en-US" sz="2800" b="1" dirty="0">
                <a:latin typeface="+mn-lt"/>
              </a:rPr>
              <a:t>No  Commercial  Interest  !!!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324600" y="6172200"/>
            <a:ext cx="2711450" cy="3698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800" dirty="0">
                <a:latin typeface="+mn-lt"/>
              </a:rPr>
              <a:t>Source: </a:t>
            </a:r>
            <a:r>
              <a:rPr lang="en-US" sz="1800" dirty="0" err="1">
                <a:latin typeface="+mn-lt"/>
              </a:rPr>
              <a:t>Raimund</a:t>
            </a:r>
            <a:r>
              <a:rPr lang="en-US" sz="1800" dirty="0">
                <a:latin typeface="+mn-lt"/>
              </a:rPr>
              <a:t> Genes</a:t>
            </a:r>
            <a:endParaRPr lang="en-US" dirty="0">
              <a:latin typeface="+mn-lt"/>
            </a:endParaRPr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FAST-NUCES</a:t>
            </a:r>
            <a:endParaRPr lang="en-US"/>
          </a:p>
        </p:txBody>
      </p:sp>
      <p:pic>
        <p:nvPicPr>
          <p:cNvPr id="13" name="Picture 12" descr="http://study.result.pk/wp-content/uploads/2011/07/National-University-of-Computer-and-Emerging-Sciences-NUCES-300x300.png"/>
          <p:cNvPicPr/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57200" y="6248400"/>
            <a:ext cx="478808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04800"/>
            <a:ext cx="7772400" cy="579438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Why Computer Security 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7772400" cy="2057400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US" sz="2800" b="1" dirty="0" smtClean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Computer systems are ubiquitous in our daily life</a:t>
            </a:r>
          </a:p>
          <a:p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Computers store and process our data and information</a:t>
            </a:r>
          </a:p>
          <a:p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Computers access and control our resources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FAST-NUCES</a:t>
            </a:r>
            <a:endParaRPr lang="en-US" dirty="0"/>
          </a:p>
        </p:txBody>
      </p:sp>
      <p:pic>
        <p:nvPicPr>
          <p:cNvPr id="6" name="Picture 5" descr="http://study.result.pk/wp-content/uploads/2011/07/National-University-of-Computer-and-Emerging-Sciences-NUCES-300x300.pn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6248400"/>
            <a:ext cx="478808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9600" y="3505200"/>
            <a:ext cx="2305050" cy="2038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781800" y="3733800"/>
            <a:ext cx="1524000" cy="1724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990600" y="5562600"/>
            <a:ext cx="1580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Valuable Data</a:t>
            </a:r>
            <a:endParaRPr lang="en-US" b="1" dirty="0">
              <a:solidFill>
                <a:schemeClr val="accent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705600" y="5638800"/>
            <a:ext cx="17770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Dangerous Data</a:t>
            </a:r>
            <a:endParaRPr lang="en-US" b="1" dirty="0">
              <a:solidFill>
                <a:schemeClr val="accent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053" name="Picture 5" descr="http://api.ning.com/files/KetAQX8OVKa63qrEwvYXan-hzt62SKeTzj2w*s9YRRq6U2f2JLAcpfmQG0JDJGEKHUU638sH7J-hkUot49Bl6q6Uf*Tiu7TM/ITSecurity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657600" y="3733800"/>
            <a:ext cx="2133600" cy="1600200"/>
          </a:xfrm>
          <a:prstGeom prst="rect">
            <a:avLst/>
          </a:prstGeom>
          <a:noFill/>
        </p:spPr>
      </p:pic>
      <p:sp>
        <p:nvSpPr>
          <p:cNvPr id="11" name="TextBox 10"/>
          <p:cNvSpPr txBox="1"/>
          <p:nvPr/>
        </p:nvSpPr>
        <p:spPr>
          <a:xfrm>
            <a:off x="3886200" y="5562600"/>
            <a:ext cx="1435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Private Data</a:t>
            </a:r>
            <a:endParaRPr lang="en-US" b="1" dirty="0">
              <a:solidFill>
                <a:schemeClr val="accent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>
          <a:xfrm>
            <a:off x="381000" y="457200"/>
            <a:ext cx="7772400" cy="731838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Historical Hackers</a:t>
            </a:r>
            <a:endParaRPr lang="en-US" sz="3200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8435" name="Content Placeholder 4" descr="Rectangle: Click to edit Master text styles&#10;Second level&#10;Third level&#10;Fourth level&#10;Fifth level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1990s:</a:t>
            </a:r>
          </a:p>
          <a:p>
            <a:pPr lvl="1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Phone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phreaking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, Free calls</a:t>
            </a: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Early 2000s:</a:t>
            </a:r>
          </a:p>
          <a:p>
            <a:pPr lvl="1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Email worms</a:t>
            </a:r>
          </a:p>
          <a:p>
            <a:pPr lvl="1"/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CodeRed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Nimda</a:t>
            </a: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FAST-NUCES</a:t>
            </a:r>
            <a:endParaRPr lang="en-US"/>
          </a:p>
        </p:txBody>
      </p:sp>
      <p:pic>
        <p:nvPicPr>
          <p:cNvPr id="5" name="Picture 4" descr="http://study.result.pk/wp-content/uploads/2011/07/National-University-of-Computer-and-Emerging-Sciences-NUCES-300x300.pn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6248400"/>
            <a:ext cx="478808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7772400" cy="655638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Financially Motivated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FAST-NUCES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Shift in late 2000s</a:t>
            </a: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Spam</a:t>
            </a:r>
          </a:p>
          <a:p>
            <a:pPr lvl="1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Pharmaceuticals</a:t>
            </a:r>
          </a:p>
          <a:p>
            <a:pPr lvl="1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Fake products</a:t>
            </a: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Carding/Fraud</a:t>
            </a:r>
          </a:p>
          <a:p>
            <a:pPr lvl="1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Identify theft, credit fraud</a:t>
            </a:r>
          </a:p>
          <a:p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48300" y="1981200"/>
            <a:ext cx="3352800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 descr="http://study.result.pk/wp-content/uploads/2011/07/National-University-of-Computer-and-Emerging-Sciences-NUCES-300x300.png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6248400"/>
            <a:ext cx="478808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Politically Motivated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FAST-NUCES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Stuxnet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76400" y="2438400"/>
            <a:ext cx="5600700" cy="3381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 descr="http://study.result.pk/wp-content/uploads/2011/07/National-University-of-Computer-and-Emerging-Sciences-NUCES-300x300.png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6248400"/>
            <a:ext cx="478808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81000"/>
            <a:ext cx="7772400" cy="731838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Politically Motivated</a:t>
            </a:r>
            <a:endParaRPr lang="en-US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FAST-NUCES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19200" y="1447800"/>
            <a:ext cx="7077075" cy="4743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 descr="http://study.result.pk/wp-content/uploads/2011/07/National-University-of-Computer-and-Emerging-Sciences-NUCES-300x300.png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6248400"/>
            <a:ext cx="478808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>
          <a:xfrm>
            <a:off x="304800" y="304800"/>
            <a:ext cx="8305800" cy="762000"/>
          </a:xfrm>
        </p:spPr>
        <p:txBody>
          <a:bodyPr/>
          <a:lstStyle/>
          <a:p>
            <a:r>
              <a:rPr lang="en-US" sz="36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Typical </a:t>
            </a:r>
            <a:r>
              <a:rPr lang="en-US" sz="3600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Botherder</a:t>
            </a:r>
            <a:r>
              <a:rPr lang="en-US" sz="36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US" sz="3600" i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0x80" </a:t>
            </a:r>
            <a:r>
              <a:rPr lang="en-US" sz="2000" i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(pronounced X-eighty)</a:t>
            </a:r>
            <a:endParaRPr lang="en-US" sz="2000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9459" name="Content Placeholder 2" descr="Rectangle: Click to edit Master text styles&#10;Second level&#10;Third level&#10;Fourth level&#10;Fifth level"/>
          <p:cNvSpPr>
            <a:spLocks noGrp="1"/>
          </p:cNvSpPr>
          <p:nvPr>
            <p:ph idx="1"/>
          </p:nvPr>
        </p:nvSpPr>
        <p:spPr>
          <a:xfrm>
            <a:off x="609600" y="1524000"/>
            <a:ext cx="8305800" cy="4114800"/>
          </a:xfrm>
        </p:spPr>
        <p:txBody>
          <a:bodyPr>
            <a:normAutofit fontScale="92500" lnSpcReduction="10000"/>
          </a:bodyPr>
          <a:lstStyle/>
          <a:p>
            <a:pPr>
              <a:buFont typeface="Wingdings" pitchFamily="2" charset="2"/>
              <a:buNone/>
            </a:pPr>
            <a:r>
              <a:rPr lang="en-US" sz="2000" b="1" dirty="0" smtClean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High school dropout</a:t>
            </a:r>
          </a:p>
          <a:p>
            <a:pPr lvl="1"/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“…most of these people infect are so stupid they really </a:t>
            </a:r>
            <a:r>
              <a:rPr lang="en-US" sz="1800" dirty="0" err="1" smtClean="0">
                <a:latin typeface="Times New Roman" pitchFamily="18" charset="0"/>
                <a:cs typeface="Times New Roman" pitchFamily="18" charset="0"/>
              </a:rPr>
              <a:t>ain't</a:t>
            </a: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 got no business being on the Internet in the first place.“</a:t>
            </a:r>
          </a:p>
          <a:p>
            <a:pPr>
              <a:buFont typeface="Wingdings" pitchFamily="2" charset="2"/>
              <a:buNone/>
            </a:pPr>
            <a:r>
              <a:rPr lang="en-US" sz="2000" b="1" dirty="0" smtClean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Working hours: </a:t>
            </a: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approx. 2 minutes/day to manage </a:t>
            </a:r>
            <a:r>
              <a:rPr lang="en-US" sz="1800" dirty="0" err="1" smtClean="0">
                <a:latin typeface="Times New Roman" pitchFamily="18" charset="0"/>
                <a:cs typeface="Times New Roman" pitchFamily="18" charset="0"/>
              </a:rPr>
              <a:t>Botnet</a:t>
            </a:r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Wingdings" pitchFamily="2" charset="2"/>
              <a:buNone/>
            </a:pPr>
            <a:r>
              <a:rPr lang="en-US" sz="2000" b="1" dirty="0" smtClean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Monthly earnings: 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$6,800 on average</a:t>
            </a:r>
          </a:p>
          <a:p>
            <a:pPr>
              <a:buFont typeface="Wingdings" pitchFamily="2" charset="2"/>
              <a:buNone/>
            </a:pPr>
            <a:r>
              <a:rPr lang="en-US" sz="2000" b="1" dirty="0" smtClean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Daily Activities</a:t>
            </a:r>
            <a:r>
              <a:rPr lang="en-US" sz="2000" dirty="0" smtClean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: </a:t>
            </a:r>
          </a:p>
          <a:p>
            <a:pPr lvl="1"/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Chatting with people while his bots make him money</a:t>
            </a:r>
          </a:p>
          <a:p>
            <a:pPr lvl="1"/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Recently paid $800 for an hour alone in a VIP room ….</a:t>
            </a:r>
          </a:p>
          <a:p>
            <a:pPr>
              <a:buFont typeface="Wingdings" pitchFamily="2" charset="2"/>
              <a:buNone/>
            </a:pPr>
            <a:r>
              <a:rPr lang="en-US" sz="2000" b="1" dirty="0" smtClean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Job Description: </a:t>
            </a:r>
            <a:endParaRPr lang="en-US" sz="1800" dirty="0" smtClean="0">
              <a:solidFill>
                <a:schemeClr val="accent1"/>
              </a:solidFill>
              <a:latin typeface="Times New Roman" pitchFamily="18" charset="0"/>
              <a:cs typeface="Times New Roman" pitchFamily="18" charset="0"/>
            </a:endParaRPr>
          </a:p>
          <a:p>
            <a:pPr lvl="1"/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Controls 13,000+ computers in more than 20 countries </a:t>
            </a:r>
          </a:p>
          <a:p>
            <a:pPr lvl="1"/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Infected </a:t>
            </a:r>
            <a:r>
              <a:rPr lang="en-US" sz="1800" dirty="0" err="1" smtClean="0">
                <a:latin typeface="Times New Roman" pitchFamily="18" charset="0"/>
                <a:cs typeface="Times New Roman" pitchFamily="18" charset="0"/>
              </a:rPr>
              <a:t>Bot</a:t>
            </a: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 PCs download Adware then search for new victim PCs</a:t>
            </a:r>
          </a:p>
          <a:p>
            <a:pPr lvl="1"/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Adware displays ads and mines data on victim's online browsing habits.</a:t>
            </a:r>
          </a:p>
          <a:p>
            <a:pPr lvl="1"/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Bots collect password, e-mail address, SS#, credit and banking data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429000" y="5715000"/>
            <a:ext cx="5502212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600" b="1" dirty="0"/>
              <a:t>Washington Post: </a:t>
            </a:r>
            <a:r>
              <a:rPr lang="en-US" sz="1600" b="1" i="1" dirty="0"/>
              <a:t>Invasion of the Computer Snatchers</a:t>
            </a:r>
            <a:endParaRPr lang="en-US" sz="1600" b="1" dirty="0">
              <a:latin typeface="+mn-lt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FAST-NUCES</a:t>
            </a:r>
            <a:endParaRPr lang="en-US"/>
          </a:p>
        </p:txBody>
      </p:sp>
      <p:pic>
        <p:nvPicPr>
          <p:cNvPr id="7" name="Picture 6" descr="http://study.result.pk/wp-content/uploads/2011/07/National-University-of-Computer-and-Emerging-Sciences-NUCES-300x300.pn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6248400"/>
            <a:ext cx="478808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8"/>
          <p:cNvSpPr>
            <a:spLocks noGrp="1"/>
          </p:cNvSpPr>
          <p:nvPr>
            <p:ph type="title"/>
          </p:nvPr>
        </p:nvSpPr>
        <p:spPr>
          <a:xfrm>
            <a:off x="381000" y="381000"/>
            <a:ext cx="7772400" cy="655638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Some things in the news</a:t>
            </a:r>
          </a:p>
        </p:txBody>
      </p:sp>
      <p:sp>
        <p:nvSpPr>
          <p:cNvPr id="8195" name="Content Placeholder 2" descr="Rectangle: Click to edit Master text styles&#10;Second level&#10;Third level&#10;Fourth level&#10;Fifth level"/>
          <p:cNvSpPr>
            <a:spLocks noGrp="1"/>
          </p:cNvSpPr>
          <p:nvPr>
            <p:ph idx="1"/>
          </p:nvPr>
        </p:nvSpPr>
        <p:spPr>
          <a:xfrm>
            <a:off x="609600" y="1600200"/>
            <a:ext cx="8051800" cy="41148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Nigerian letter (419 Scams) still works:</a:t>
            </a:r>
          </a:p>
          <a:p>
            <a:pPr lvl="1">
              <a:defRPr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Michigan Treasurer Sends 1.2MUSD of State Funds !!!</a:t>
            </a:r>
          </a:p>
          <a:p>
            <a:pPr>
              <a:defRPr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Many zero-day attacks</a:t>
            </a:r>
          </a:p>
          <a:p>
            <a:pPr lvl="1">
              <a:defRPr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Google, Excel, Word,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Powerpoint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, Office …</a:t>
            </a:r>
          </a:p>
          <a:p>
            <a:pPr>
              <a:defRPr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Criminal access to important devices</a:t>
            </a:r>
          </a:p>
          <a:p>
            <a:pPr lvl="1">
              <a:defRPr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Numerous lost, stolen laptops, storage media, containing customer information</a:t>
            </a:r>
          </a:p>
          <a:p>
            <a:pPr lvl="1">
              <a:defRPr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Second-hand computers (hard drives) pose risk</a:t>
            </a:r>
          </a:p>
          <a:p>
            <a:pPr>
              <a:defRPr/>
            </a:pP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Vint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Cerf estimates ¼ of PCs on Internet are bots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FAST-NUCES</a:t>
            </a:r>
            <a:endParaRPr lang="en-US"/>
          </a:p>
        </p:txBody>
      </p:sp>
      <p:pic>
        <p:nvPicPr>
          <p:cNvPr id="6" name="Picture 5" descr="http://study.result.pk/wp-content/uploads/2011/07/National-University-of-Computer-and-Emerging-Sciences-NUCES-300x300.pn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6248400"/>
            <a:ext cx="478808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/>
          <p:cNvSpPr>
            <a:spLocks noGrp="1"/>
          </p:cNvSpPr>
          <p:nvPr>
            <p:ph type="title"/>
          </p:nvPr>
        </p:nvSpPr>
        <p:spPr>
          <a:xfrm>
            <a:off x="381000" y="457200"/>
            <a:ext cx="7772400" cy="731838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Trends since 2010</a:t>
            </a:r>
          </a:p>
        </p:txBody>
      </p:sp>
      <p:sp>
        <p:nvSpPr>
          <p:cNvPr id="21507" name="Content Placeholder 2" descr="Rectangle: Click to edit Master text styles&#10;Second level&#10;Third level&#10;Fourth level&#10;Fifth level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Malware, worms, and Trojan horses</a:t>
            </a:r>
          </a:p>
          <a:p>
            <a:pPr lvl="1"/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spread by email, instant messaging, malicious or infected websites</a:t>
            </a:r>
          </a:p>
          <a:p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Botnets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and zombies</a:t>
            </a:r>
          </a:p>
          <a:p>
            <a:pPr lvl="1"/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improving their encryption capabilities, more difficult to detect</a:t>
            </a:r>
          </a:p>
          <a:p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Scareware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– fake/rogue security software </a:t>
            </a:r>
          </a:p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Attacks on client-side software</a:t>
            </a:r>
          </a:p>
          <a:p>
            <a:pPr lvl="1"/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browsers, media players, PDF readers, etc. </a:t>
            </a:r>
          </a:p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Ransom attacks</a:t>
            </a:r>
          </a:p>
          <a:p>
            <a:pPr lvl="1"/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malware encrypts hard drives, or DDOS attack</a:t>
            </a:r>
          </a:p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Social network attacks </a:t>
            </a:r>
          </a:p>
          <a:p>
            <a:pPr lvl="1"/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Users’ trust in online friends makes these networks a prime target. </a:t>
            </a:r>
          </a:p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Cloud Computing - </a:t>
            </a: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growing use will make this a prime target for attack. </a:t>
            </a:r>
          </a:p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Web Applications - </a:t>
            </a: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developed with inadequate security controls </a:t>
            </a:r>
          </a:p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Budget cuts - </a:t>
            </a: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problem for security personnel and </a:t>
            </a:r>
            <a:r>
              <a:rPr lang="en-US" sz="1600" smtClean="0">
                <a:latin typeface="Times New Roman" pitchFamily="18" charset="0"/>
                <a:cs typeface="Times New Roman" pitchFamily="18" charset="0"/>
              </a:rPr>
              <a:t>a boom </a:t>
            </a: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to cyber criminals. </a:t>
            </a:r>
          </a:p>
        </p:txBody>
      </p:sp>
      <p:sp>
        <p:nvSpPr>
          <p:cNvPr id="21508" name="TextBox 7"/>
          <p:cNvSpPr txBox="1">
            <a:spLocks noChangeArrowheads="1"/>
          </p:cNvSpPr>
          <p:nvPr/>
        </p:nvSpPr>
        <p:spPr bwMode="auto">
          <a:xfrm>
            <a:off x="6096000" y="304800"/>
            <a:ext cx="2665413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Texas CISO, Feb 2010</a:t>
            </a:r>
          </a:p>
        </p:txBody>
      </p:sp>
      <p:sp>
        <p:nvSpPr>
          <p:cNvPr id="21509" name="TextBox 8"/>
          <p:cNvSpPr txBox="1">
            <a:spLocks noChangeArrowheads="1"/>
          </p:cNvSpPr>
          <p:nvPr/>
        </p:nvSpPr>
        <p:spPr bwMode="auto">
          <a:xfrm>
            <a:off x="4394200" y="6473825"/>
            <a:ext cx="459740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/>
              <a:t>Same list in Oklahoma Monthly Security Tips Newsletter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FAST-NUCES</a:t>
            </a:r>
            <a:endParaRPr lang="en-US"/>
          </a:p>
        </p:txBody>
      </p:sp>
      <p:pic>
        <p:nvPicPr>
          <p:cNvPr id="7" name="Picture 6" descr="http://study.result.pk/wp-content/uploads/2011/07/National-University-of-Computer-and-Emerging-Sciences-NUCES-300x300.pn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6248400"/>
            <a:ext cx="478808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2819400"/>
            <a:ext cx="7772400" cy="1143000"/>
          </a:xfrm>
        </p:spPr>
        <p:txBody>
          <a:bodyPr>
            <a:normAutofit/>
          </a:bodyPr>
          <a:lstStyle/>
          <a:p>
            <a:pPr algn="r"/>
            <a:r>
              <a:rPr lang="en-US" u="sng" dirty="0" smtClean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Monetization of Exploits</a:t>
            </a:r>
            <a:endParaRPr lang="en-US" u="sng" dirty="0">
              <a:solidFill>
                <a:schemeClr val="accent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FAST-NUCES</a:t>
            </a:r>
            <a:endParaRPr lang="en-US" dirty="0"/>
          </a:p>
        </p:txBody>
      </p:sp>
      <p:pic>
        <p:nvPicPr>
          <p:cNvPr id="6" name="Picture 5" descr="http://study.result.pk/wp-content/uploads/2011/07/National-University-of-Computer-and-Emerging-Sciences-NUCES-300x300.pn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6248400"/>
            <a:ext cx="478808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7772400" cy="655638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Marketplace for Vulnerabilities</a:t>
            </a:r>
            <a:endParaRPr lang="en-US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FAST-NUCES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pPr>
              <a:buNone/>
            </a:pPr>
            <a:r>
              <a:rPr lang="en-US" b="1" dirty="0" smtClean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Option 1: Bug Bounty Programs</a:t>
            </a: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Google vulnerability reward program: 3K $</a:t>
            </a: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Mozilla big bounty program: 500 $</a:t>
            </a: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Pwn2Own competition: 15K $</a:t>
            </a:r>
          </a:p>
          <a:p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r>
              <a:rPr lang="en-US" b="1" dirty="0" smtClean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Option 2:</a:t>
            </a: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ZDI,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iDefense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purchases: 2K-10K $</a:t>
            </a:r>
          </a:p>
          <a:p>
            <a:pPr lvl="1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Zero Day Initiative | 3Com |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TippingPoint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, a division of 3Com,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  <a:hlinkClick r:id="rId2"/>
              </a:rPr>
              <a:t>http://www.zerodayinitiative.com/</a:t>
            </a: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 lvl="1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Vulnerability Contributor Program //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iDefense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Labs,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  <a:hlinkClick r:id="rId3"/>
              </a:rPr>
              <a:t>http://labs.idefense.com/vcp/</a:t>
            </a: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4" descr="http://study.result.pk/wp-content/uploads/2011/07/National-University-of-Computer-and-Emerging-Sciences-NUCES-300x300.png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7200" y="6248400"/>
            <a:ext cx="478808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7772400" cy="655638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Marketplace for Vulnerabilities</a:t>
            </a:r>
            <a:endParaRPr lang="en-US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FAST-NUCES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Option 3: Black Market</a:t>
            </a:r>
          </a:p>
          <a:p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Source: Charlie Miller (</a:t>
            </a:r>
            <a:r>
              <a:rPr lang="en-US" sz="1600" dirty="0" smtClean="0">
                <a:latin typeface="Times New Roman" pitchFamily="18" charset="0"/>
                <a:cs typeface="Times New Roman" pitchFamily="18" charset="0"/>
                <a:hlinkClick r:id="rId2"/>
              </a:rPr>
              <a:t>http://securityevaluators.com/files/papers/0daymarket.pdf</a:t>
            </a: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). This is a very good read, also discussed the challenges involving legitimate buyers.</a:t>
            </a:r>
            <a:endParaRPr lang="en-US" sz="16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76375" y="2347913"/>
            <a:ext cx="6191250" cy="2162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 descr="http://study.result.pk/wp-content/uploads/2011/07/National-University-of-Computer-and-Emerging-Sciences-NUCES-300x300.png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7200" y="6248400"/>
            <a:ext cx="478808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304800"/>
            <a:ext cx="7772400" cy="655638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The Sony Breach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7772400" cy="2057400"/>
          </a:xfrm>
        </p:spPr>
        <p:txBody>
          <a:bodyPr>
            <a:noAutofit/>
          </a:bodyPr>
          <a:lstStyle/>
          <a:p>
            <a:r>
              <a:rPr lang="en-US" sz="2800" b="1" dirty="0" smtClean="0">
                <a:solidFill>
                  <a:schemeClr val="accent1"/>
                </a:solidFill>
              </a:rPr>
              <a:t>An Example: The </a:t>
            </a:r>
            <a:r>
              <a:rPr lang="en-US" sz="2800" b="1" dirty="0" err="1" smtClean="0">
                <a:solidFill>
                  <a:schemeClr val="accent1"/>
                </a:solidFill>
              </a:rPr>
              <a:t>Playstation</a:t>
            </a:r>
            <a:r>
              <a:rPr lang="en-US" sz="2800" b="1" dirty="0" smtClean="0">
                <a:solidFill>
                  <a:schemeClr val="accent1"/>
                </a:solidFill>
              </a:rPr>
              <a:t> Network (PSN) Attack</a:t>
            </a:r>
          </a:p>
          <a:p>
            <a:pPr lvl="1"/>
            <a:r>
              <a:rPr lang="en-US" dirty="0" smtClean="0"/>
              <a:t>Illegal intrusion into network around April 2011</a:t>
            </a:r>
          </a:p>
          <a:p>
            <a:pPr lvl="1"/>
            <a:r>
              <a:rPr lang="en-US" dirty="0" smtClean="0"/>
              <a:t>Severe consequences for users and companies</a:t>
            </a:r>
          </a:p>
          <a:p>
            <a:pPr lvl="1"/>
            <a:r>
              <a:rPr lang="en-US" dirty="0" smtClean="0"/>
              <a:t>Financial damage of over 24 billion dollars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FAST-NUCES</a:t>
            </a:r>
            <a:endParaRPr lang="en-US" dirty="0"/>
          </a:p>
        </p:txBody>
      </p:sp>
      <p:pic>
        <p:nvPicPr>
          <p:cNvPr id="6" name="Picture 5" descr="http://study.result.pk/wp-content/uploads/2011/07/National-University-of-Computer-and-Emerging-Sciences-NUCES-300x300.pn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6248400"/>
            <a:ext cx="478808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47775" y="3657600"/>
            <a:ext cx="7286625" cy="2552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2819400"/>
            <a:ext cx="7772400" cy="1143000"/>
          </a:xfrm>
        </p:spPr>
        <p:txBody>
          <a:bodyPr>
            <a:normAutofit/>
          </a:bodyPr>
          <a:lstStyle/>
          <a:p>
            <a:pPr algn="r"/>
            <a:r>
              <a:rPr lang="en-US" u="sng" dirty="0" smtClean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Underground Economy</a:t>
            </a:r>
            <a:endParaRPr lang="en-US" u="sng" dirty="0">
              <a:solidFill>
                <a:schemeClr val="accent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FAST-NUCES</a:t>
            </a:r>
            <a:endParaRPr lang="en-US" dirty="0"/>
          </a:p>
        </p:txBody>
      </p:sp>
      <p:pic>
        <p:nvPicPr>
          <p:cNvPr id="6" name="Picture 5" descr="http://study.result.pk/wp-content/uploads/2011/07/National-University-of-Computer-and-Emerging-Sciences-NUCES-300x300.pn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6248400"/>
            <a:ext cx="478808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6781800" y="4038600"/>
            <a:ext cx="1905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28600" eaLnBrk="0" hangingPunct="0">
              <a:buFont typeface="Arial" pitchFamily="34" charset="0"/>
              <a:buChar char="•"/>
              <a:defRPr/>
            </a:pPr>
            <a:r>
              <a:rPr lang="en-US" b="1" dirty="0">
                <a:latin typeface="Times New Roman" pitchFamily="18" charset="0"/>
                <a:cs typeface="Times New Roman" pitchFamily="18" charset="0"/>
              </a:rPr>
              <a:t>Spam service</a:t>
            </a:r>
          </a:p>
          <a:p>
            <a:pPr indent="228600" eaLnBrk="0" hangingPunct="0">
              <a:buFont typeface="Arial" pitchFamily="34" charset="0"/>
              <a:buChar char="•"/>
              <a:defRPr/>
            </a:pPr>
            <a:r>
              <a:rPr lang="en-US" b="1" dirty="0">
                <a:latin typeface="Times New Roman" pitchFamily="18" charset="0"/>
                <a:cs typeface="Times New Roman" pitchFamily="18" charset="0"/>
              </a:rPr>
              <a:t>Rent-a-</a:t>
            </a:r>
            <a:r>
              <a:rPr lang="en-US" b="1" dirty="0" err="1">
                <a:latin typeface="Times New Roman" pitchFamily="18" charset="0"/>
                <a:cs typeface="Times New Roman" pitchFamily="18" charset="0"/>
              </a:rPr>
              <a:t>bot</a:t>
            </a:r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pPr indent="228600" eaLnBrk="0" hangingPunct="0">
              <a:buFont typeface="Arial" pitchFamily="34" charset="0"/>
              <a:buChar char="•"/>
              <a:defRPr/>
            </a:pP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Cash-out</a:t>
            </a:r>
            <a:endParaRPr lang="en-US" b="1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FAST-NUCES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GB" dirty="0"/>
              <a:t>The Pay-Per-Install business model (PPI) has existed for years. When the PPI business first started, it was used to distribute advertisements. Today it is mainly used to spread spyware and </a:t>
            </a:r>
            <a:r>
              <a:rPr lang="en-GB" dirty="0" smtClean="0"/>
              <a:t>malware.</a:t>
            </a:r>
          </a:p>
          <a:p>
            <a:endParaRPr lang="en-GB" dirty="0"/>
          </a:p>
          <a:p>
            <a:r>
              <a:rPr lang="en-GB" dirty="0"/>
              <a:t>These PPI sites create an underground economy that profits from installing malware. This economy is so widespread that there is even a side business selling programs to make it more difficult for computer users to detect that they are installing something malicious.</a:t>
            </a:r>
          </a:p>
        </p:txBody>
      </p:sp>
    </p:spTree>
    <p:extLst>
      <p:ext uri="{BB962C8B-B14F-4D97-AF65-F5344CB8AC3E}">
        <p14:creationId xmlns:p14="http://schemas.microsoft.com/office/powerpoint/2010/main" val="1893019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7772400" cy="655638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Marketplace for Pay-Per-Install (PPI)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577013" y="6443663"/>
            <a:ext cx="2338387" cy="33813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600" dirty="0">
                <a:solidFill>
                  <a:schemeClr val="bg2"/>
                </a:solidFill>
                <a:latin typeface="+mn-lt"/>
              </a:rPr>
              <a:t>Credit: </a:t>
            </a:r>
            <a:r>
              <a:rPr lang="en-US" sz="1600" dirty="0">
                <a:solidFill>
                  <a:schemeClr val="bg2"/>
                </a:solidFill>
              </a:rPr>
              <a:t>Zulfikar Ramzan</a:t>
            </a:r>
            <a:endParaRPr lang="en-US" sz="1600" dirty="0">
              <a:solidFill>
                <a:schemeClr val="bg2"/>
              </a:solidFill>
              <a:latin typeface="+mn-lt"/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FAST-NUCES</a:t>
            </a:r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19399" y="1382363"/>
            <a:ext cx="4391025" cy="5247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8" descr="http://study.result.pk/wp-content/uploads/2011/07/National-University-of-Computer-and-Emerging-Sciences-NUCES-300x300.png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6248400"/>
            <a:ext cx="478808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FAST-NUCES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381000"/>
            <a:ext cx="8383788" cy="6134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FAST-NUCES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28650" y="414338"/>
            <a:ext cx="7886700" cy="6029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FAST-NUCES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90500"/>
            <a:ext cx="8086282" cy="666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FAST-NUCES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4825" y="152400"/>
            <a:ext cx="8134350" cy="5857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 descr="http://study.result.pk/wp-content/uploads/2011/07/National-University-of-Computer-and-Emerging-Sciences-NUCES-300x300.png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6248400"/>
            <a:ext cx="478808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381000"/>
            <a:ext cx="8534400" cy="685800"/>
          </a:xfrm>
        </p:spPr>
        <p:txBody>
          <a:bodyPr/>
          <a:lstStyle/>
          <a:p>
            <a:pPr eaLnBrk="1" hangingPunct="1"/>
            <a:r>
              <a:rPr lang="en-US" sz="36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Recommended reading </a:t>
            </a:r>
          </a:p>
        </p:txBody>
      </p:sp>
      <p:sp>
        <p:nvSpPr>
          <p:cNvPr id="48131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The Underground Economy of the Pay-Per-Install (PPI) Business by Kevin Stevens</a:t>
            </a: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Measuring Pay-per-Install: The Commoditization of Malware Distribution by Juan Caballero (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Usenix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Sec 2011)</a:t>
            </a:r>
          </a:p>
          <a:p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 lvl="1" eaLnBrk="1" hangingPunct="1"/>
            <a:endParaRPr lang="en-US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FAST-NUCES</a:t>
            </a:r>
            <a:endParaRPr lang="en-US"/>
          </a:p>
        </p:txBody>
      </p:sp>
      <p:pic>
        <p:nvPicPr>
          <p:cNvPr id="5" name="Picture 4" descr="http://study.result.pk/wp-content/uploads/2011/07/National-University-of-Computer-and-Emerging-Sciences-NUCES-300x300.pn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6248400"/>
            <a:ext cx="478808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381000"/>
            <a:ext cx="8534400" cy="685800"/>
          </a:xfrm>
        </p:spPr>
        <p:txBody>
          <a:bodyPr/>
          <a:lstStyle/>
          <a:p>
            <a:pPr eaLnBrk="1" hangingPunct="1"/>
            <a:r>
              <a:rPr lang="en-US" sz="36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Why are there security vulnerabilities? </a:t>
            </a:r>
          </a:p>
        </p:txBody>
      </p:sp>
      <p:sp>
        <p:nvSpPr>
          <p:cNvPr id="48131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eaLnBrk="1" hangingPunct="1"/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Lots of buggy software...</a:t>
            </a:r>
          </a:p>
          <a:p>
            <a:pPr lvl="1" eaLnBrk="1" hangingPunct="1"/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Why do programmers write insecure code?</a:t>
            </a:r>
          </a:p>
          <a:p>
            <a:pPr lvl="1" eaLnBrk="1" hangingPunct="1"/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Awareness is the main issue</a:t>
            </a:r>
          </a:p>
          <a:p>
            <a:pPr lvl="1" eaLnBrk="1" hangingPunct="1"/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 eaLnBrk="1" hangingPunct="1"/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Some contributing factors</a:t>
            </a:r>
          </a:p>
          <a:p>
            <a:pPr lvl="1" eaLnBrk="1" hangingPunct="1"/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Few courses in computer security</a:t>
            </a:r>
          </a:p>
          <a:p>
            <a:pPr lvl="1" eaLnBrk="1" hangingPunct="1"/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Programming text books do not emphasize security</a:t>
            </a:r>
          </a:p>
          <a:p>
            <a:pPr lvl="1" eaLnBrk="1" hangingPunct="1"/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Few security audits </a:t>
            </a:r>
          </a:p>
          <a:p>
            <a:pPr lvl="1" eaLnBrk="1" hangingPunct="1"/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C is an unsafe language</a:t>
            </a:r>
          </a:p>
          <a:p>
            <a:pPr lvl="1" eaLnBrk="1" hangingPunct="1"/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Programmers have many other things to worry about</a:t>
            </a:r>
          </a:p>
          <a:p>
            <a:pPr lvl="1" eaLnBrk="1" hangingPunct="1"/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Legacy software  (some solutions, e.g. Sandboxing)</a:t>
            </a:r>
          </a:p>
          <a:p>
            <a:pPr lvl="1" eaLnBrk="1" hangingPunct="1"/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Consumers do not care about security</a:t>
            </a:r>
          </a:p>
          <a:p>
            <a:pPr lvl="1" eaLnBrk="1" hangingPunct="1"/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Security is expensive and takes time</a:t>
            </a: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 lvl="1" eaLnBrk="1" hangingPunct="1"/>
            <a:endParaRPr lang="en-US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FAST-NUCES</a:t>
            </a:r>
            <a:endParaRPr lang="en-US"/>
          </a:p>
        </p:txBody>
      </p:sp>
      <p:pic>
        <p:nvPicPr>
          <p:cNvPr id="5" name="Picture 4" descr="http://study.result.pk/wp-content/uploads/2011/07/National-University-of-Computer-and-Emerging-Sciences-NUCES-300x300.pn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6248400"/>
            <a:ext cx="478808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de-DE" smtClean="0"/>
          </a:p>
        </p:txBody>
      </p:sp>
      <p:sp>
        <p:nvSpPr>
          <p:cNvPr id="49155" name="Content Placeholder 2" descr="Rectangle: Click to edit Master text styles&#10;Second level&#10;Third level&#10;Fourth level&#10;Fifth level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If you remember only one thing from this course:</a:t>
            </a:r>
          </a:p>
          <a:p>
            <a:pPr eaLnBrk="1" hangingPunct="1">
              <a:buFont typeface="Wingdings" pitchFamily="2" charset="2"/>
              <a:buNone/>
            </a:pP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 eaLnBrk="1" hangingPunct="1">
              <a:buFont typeface="Wingdings" pitchFamily="2" charset="2"/>
              <a:buNone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A vulnerability that is “too complicated for anyone to ever find” will be found !</a:t>
            </a:r>
          </a:p>
          <a:p>
            <a:pPr eaLnBrk="1" hangingPunct="1">
              <a:buFont typeface="Wingdings" pitchFamily="2" charset="2"/>
              <a:buNone/>
            </a:pPr>
            <a:endParaRPr lang="en-US" i="1" dirty="0" smtClean="0">
              <a:solidFill>
                <a:schemeClr val="tx2"/>
              </a:solidFill>
              <a:latin typeface="Times New Roman" pitchFamily="18" charset="0"/>
              <a:cs typeface="Times New Roman" pitchFamily="18" charset="0"/>
            </a:endParaRPr>
          </a:p>
          <a:p>
            <a:pPr eaLnBrk="1" hangingPunct="1">
              <a:buFont typeface="Wingdings" pitchFamily="2" charset="2"/>
              <a:buNone/>
            </a:pPr>
            <a:endParaRPr lang="en-US" i="1" dirty="0" smtClean="0">
              <a:latin typeface="Times New Roman" pitchFamily="18" charset="0"/>
              <a:cs typeface="Times New Roman" pitchFamily="18" charset="0"/>
            </a:endParaRPr>
          </a:p>
          <a:p>
            <a:pPr eaLnBrk="1" hangingPunct="1">
              <a:buFont typeface="Wingdings" pitchFamily="2" charset="2"/>
              <a:buNone/>
            </a:pP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I hope you remember more than one thing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FAST-NUCES</a:t>
            </a:r>
            <a:endParaRPr lang="en-US"/>
          </a:p>
        </p:txBody>
      </p:sp>
      <p:pic>
        <p:nvPicPr>
          <p:cNvPr id="5" name="Picture 4" descr="http://study.result.pk/wp-content/uploads/2011/07/National-University-of-Computer-and-Emerging-Sciences-NUCES-300x300.pn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6248400"/>
            <a:ext cx="478808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81000"/>
            <a:ext cx="7772400" cy="579438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Top Data Breaches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FAST-NUCES</a:t>
            </a:r>
            <a:endParaRPr lang="en-US" dirty="0"/>
          </a:p>
        </p:txBody>
      </p:sp>
      <p:pic>
        <p:nvPicPr>
          <p:cNvPr id="6" name="Picture 5" descr="http://study.result.pk/wp-content/uploads/2011/07/National-University-of-Computer-and-Emerging-Sciences-NUCES-300x300.pn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6248400"/>
            <a:ext cx="478808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Content Placeholder 6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85850" y="1543050"/>
            <a:ext cx="7296150" cy="4705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2819400"/>
            <a:ext cx="7772400" cy="1143000"/>
          </a:xfrm>
        </p:spPr>
        <p:txBody>
          <a:bodyPr>
            <a:normAutofit/>
          </a:bodyPr>
          <a:lstStyle/>
          <a:p>
            <a:pPr algn="r"/>
            <a:r>
              <a:rPr lang="en-US" u="sng" dirty="0" smtClean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Summary</a:t>
            </a:r>
            <a:endParaRPr lang="en-US" u="sng" dirty="0">
              <a:solidFill>
                <a:schemeClr val="accent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FAST-NUCES</a:t>
            </a:r>
            <a:endParaRPr lang="en-US" dirty="0"/>
          </a:p>
        </p:txBody>
      </p:sp>
      <p:pic>
        <p:nvPicPr>
          <p:cNvPr id="6" name="Picture 5" descr="http://study.result.pk/wp-content/uploads/2011/07/National-University-of-Computer-and-Emerging-Sciences-NUCES-300x300.pn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6248400"/>
            <a:ext cx="478808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7772400" cy="579438"/>
          </a:xfrm>
        </p:spPr>
        <p:txBody>
          <a:bodyPr>
            <a:noAutofit/>
          </a:bodyPr>
          <a:lstStyle/>
          <a:p>
            <a:r>
              <a:rPr lang="en-US" sz="36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Summary</a:t>
            </a:r>
            <a:endParaRPr lang="en-US" sz="36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4800" y="1219200"/>
            <a:ext cx="8534400" cy="5334000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Threat landscape is </a:t>
            </a:r>
            <a:r>
              <a:rPr lang="en-US" i="1" dirty="0" smtClean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highly dynamic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as it is driven by economic motivation, and especially organized crime</a:t>
            </a: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No </a:t>
            </a:r>
            <a:r>
              <a:rPr lang="en-US" i="1" dirty="0" smtClean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“final state of security”</a:t>
            </a: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Prevention not always possible; intelligent response mechanisms are strongly needed</a:t>
            </a:r>
            <a:r>
              <a:rPr lang="en-US" smtClean="0">
                <a:latin typeface="Times New Roman" pitchFamily="18" charset="0"/>
                <a:cs typeface="Times New Roman" pitchFamily="18" charset="0"/>
              </a:rPr>
              <a:t>.</a:t>
            </a:r>
            <a:r>
              <a:rPr lang="en-US" smtClean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endParaRPr lang="en-US" dirty="0" smtClean="0">
              <a:solidFill>
                <a:schemeClr val="accent1"/>
              </a:solidFill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14400" y="6248400"/>
            <a:ext cx="4876800" cy="381000"/>
          </a:xfrm>
        </p:spPr>
        <p:txBody>
          <a:bodyPr/>
          <a:lstStyle/>
          <a:p>
            <a:r>
              <a:rPr lang="en-US" smtClean="0"/>
              <a:t>FAST-NUCES</a:t>
            </a:r>
            <a:endParaRPr lang="en-US" dirty="0"/>
          </a:p>
        </p:txBody>
      </p:sp>
      <p:pic>
        <p:nvPicPr>
          <p:cNvPr id="6" name="Picture 5" descr="http://study.result.pk/wp-content/uploads/2011/07/National-University-of-Computer-and-Emerging-Sciences-NUCES-300x300.pn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6248400"/>
            <a:ext cx="478808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04800"/>
            <a:ext cx="7772400" cy="579438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Acknowledgements</a:t>
            </a:r>
            <a:endParaRPr lang="en-US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FAST-NUCES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Material in this lecture are taken from the slides prepared by:</a:t>
            </a:r>
          </a:p>
          <a:p>
            <a:pPr>
              <a:buNone/>
            </a:pP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Prof. Dr. Konrad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Rieck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(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Uni-Göttingen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Prof. Dr. Sufian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Hameed (FAST NUCES KAR)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Edited by Lecturer Abdullah Bin Zarshaid</a:t>
            </a:r>
          </a:p>
          <a:p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Picture 5" descr="http://study.result.pk/wp-content/uploads/2011/07/National-University-of-Computer-and-Emerging-Sciences-NUCES-300x300.pn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6248400"/>
            <a:ext cx="478808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 smtClean="0"/>
              <a:t>Web Resources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 smtClean="0"/>
              <a:t>Book Web site: </a:t>
            </a:r>
            <a:r>
              <a:rPr lang="en-US" altLang="zh-TW" dirty="0" smtClean="0">
                <a:hlinkClick r:id="rId2"/>
              </a:rPr>
              <a:t>http://williamstallings.com/NetworkSecurity</a:t>
            </a:r>
            <a:r>
              <a:rPr lang="en-US" altLang="zh-TW" dirty="0" smtClean="0"/>
              <a:t> </a:t>
            </a:r>
          </a:p>
          <a:p>
            <a:pPr lvl="1">
              <a:defRPr/>
            </a:pPr>
            <a:r>
              <a:rPr lang="en-US" altLang="zh-TW" dirty="0" smtClean="0"/>
              <a:t>Student resources</a:t>
            </a:r>
          </a:p>
          <a:p>
            <a:pPr>
              <a:defRPr/>
            </a:pPr>
            <a:r>
              <a:rPr lang="en-US" altLang="zh-TW" dirty="0" smtClean="0"/>
              <a:t>Other Web sites:</a:t>
            </a:r>
          </a:p>
          <a:p>
            <a:pPr lvl="1">
              <a:defRPr/>
            </a:pPr>
            <a:r>
              <a:rPr lang="en-US" altLang="zh-TW" dirty="0" smtClean="0"/>
              <a:t>(p.38)</a:t>
            </a:r>
          </a:p>
          <a:p>
            <a:pPr lvl="1">
              <a:defRPr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726240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04800"/>
            <a:ext cx="7772400" cy="655638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Further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914400" y="1295400"/>
            <a:ext cx="4648200" cy="2590800"/>
          </a:xfrm>
        </p:spPr>
        <p:txBody>
          <a:bodyPr>
            <a:noAutofit/>
          </a:bodyPr>
          <a:lstStyle/>
          <a:p>
            <a:r>
              <a:rPr lang="en-US" sz="2400" b="1" dirty="0" err="1" smtClean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Stuxnet</a:t>
            </a:r>
            <a:r>
              <a:rPr lang="en-US" sz="2400" b="1" dirty="0" smtClean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 Worm</a:t>
            </a:r>
          </a:p>
          <a:p>
            <a:pPr lvl="1"/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 Computer worm detected in January 2010</a:t>
            </a:r>
          </a:p>
          <a:p>
            <a:pPr lvl="1"/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Initially spread via MS Windows and targets Siemens industrial software and equipment (SCADA)</a:t>
            </a:r>
          </a:p>
          <a:p>
            <a:pPr lvl="1"/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Spies on and disrupts industrial systems</a:t>
            </a:r>
          </a:p>
          <a:p>
            <a:pPr lvl="1"/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Possible sabotage against uranium enrichment infrastructure in Iran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FAST-NUCES</a:t>
            </a:r>
            <a:endParaRPr lang="en-US" dirty="0"/>
          </a:p>
        </p:txBody>
      </p:sp>
      <p:pic>
        <p:nvPicPr>
          <p:cNvPr id="6" name="Picture 5" descr="http://study.result.pk/wp-content/uploads/2011/07/National-University-of-Computer-and-Emerging-Sciences-NUCES-300x300.png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6248400"/>
            <a:ext cx="478808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78" name="Picture 2" descr="File:S7300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619891" y="1439386"/>
            <a:ext cx="3447909" cy="2142014"/>
          </a:xfrm>
          <a:prstGeom prst="rect">
            <a:avLst/>
          </a:prstGeom>
          <a:noFill/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914400" y="3886200"/>
            <a:ext cx="7620000" cy="2133600"/>
          </a:xfrm>
          <a:prstGeom prst="rect">
            <a:avLst/>
          </a:prstGeom>
        </p:spPr>
        <p:txBody>
          <a:bodyPr vert="horz">
            <a:noAutofit/>
          </a:bodyPr>
          <a:lstStyle/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Wingdings 2"/>
              <a:buChar char=""/>
              <a:tabLst/>
              <a:defRPr/>
            </a:pPr>
            <a:r>
              <a:rPr kumimoji="0" lang="en-US" sz="24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Rustock</a:t>
            </a: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 </a:t>
            </a:r>
            <a:r>
              <a:rPr kumimoji="0" lang="en-US" sz="24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Botnet</a:t>
            </a:r>
            <a:endParaRPr kumimoji="0" lang="en-US" sz="2400" b="1" i="0" u="none" strike="noStrike" kern="1200" cap="none" spc="0" normalizeH="0" baseline="0" noProof="0" dirty="0" smtClean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  <a:p>
            <a:pPr marL="548640" marR="0" lvl="1" indent="-228600" algn="l" defTabSz="914400" rtl="0" eaLnBrk="1" fontAlgn="auto" latinLnBrk="0" hangingPunct="1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Clr>
                <a:schemeClr val="accent2"/>
              </a:buClr>
              <a:buSzPct val="85000"/>
              <a:buFont typeface="Wingdings 2"/>
              <a:buChar char=""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Network of 1.7 million infected systems (zombies)</a:t>
            </a:r>
          </a:p>
          <a:p>
            <a:pPr marL="548640" marR="0" lvl="1" indent="-228600" algn="l" defTabSz="914400" rtl="0" eaLnBrk="1" fontAlgn="auto" latinLnBrk="0" hangingPunct="1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Clr>
                <a:schemeClr val="accent2"/>
              </a:buClr>
              <a:buSzPct val="85000"/>
              <a:buFont typeface="Wingdings 2"/>
              <a:buChar char=""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Capability of sending 22 million spam messages per day</a:t>
            </a:r>
          </a:p>
          <a:p>
            <a:pPr marL="548640" marR="0" lvl="1" indent="-228600" algn="l" defTabSz="914400" rtl="0" eaLnBrk="1" fontAlgn="auto" latinLnBrk="0" hangingPunct="1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Clr>
                <a:schemeClr val="accent2"/>
              </a:buClr>
              <a:buSzPct val="85000"/>
              <a:buFont typeface="Wingdings 2"/>
              <a:buChar char=""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Active from around 2007 to March 2011</a:t>
            </a:r>
          </a:p>
          <a:p>
            <a:pPr marL="548640" marR="0" lvl="1" indent="-228600" algn="l" defTabSz="914400" rtl="0" eaLnBrk="1" fontAlgn="auto" latinLnBrk="0" hangingPunct="1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Clr>
                <a:schemeClr val="accent2"/>
              </a:buClr>
              <a:buSzPct val="85000"/>
              <a:buFont typeface="Wingdings 2"/>
              <a:buChar char=""/>
              <a:tabLst/>
              <a:defRPr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Taken down by Microsoft, U.S. Fed Agents and University of Washington</a:t>
            </a:r>
          </a:p>
          <a:p>
            <a:pPr marL="548640" marR="0" lvl="1" indent="-228600" algn="l" defTabSz="914400" rtl="0" eaLnBrk="1" fontAlgn="auto" latinLnBrk="0" hangingPunct="1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Clr>
                <a:schemeClr val="accent2"/>
              </a:buClr>
              <a:buSzPct val="85000"/>
              <a:buFont typeface="Wingdings 2"/>
              <a:buChar char=""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On</a:t>
            </a:r>
            <a:r>
              <a:rPr kumimoji="0" lang="en-US" sz="18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 July 18, 2011, Microsoft put a bounty of US$ 250 K on the individual behind </a:t>
            </a:r>
            <a:r>
              <a:rPr kumimoji="0" lang="en-US" sz="1800" b="0" i="0" u="none" strike="noStrike" kern="1200" cap="none" spc="0" normalizeH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Rustock</a:t>
            </a:r>
            <a:r>
              <a:rPr kumimoji="0" lang="en-US" sz="18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 </a:t>
            </a:r>
            <a:r>
              <a:rPr kumimoji="0" lang="en-US" sz="1800" b="0" i="0" u="none" strike="noStrike" kern="1200" cap="none" spc="0" normalizeH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botnet</a:t>
            </a:r>
            <a:r>
              <a:rPr kumimoji="0" lang="en-US" sz="18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. </a:t>
            </a:r>
            <a:endParaRPr kumimoji="0" lang="en-US" sz="1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381000"/>
            <a:ext cx="7772400" cy="579438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… more trouble ahead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7772400" cy="2057400"/>
          </a:xfrm>
        </p:spPr>
        <p:txBody>
          <a:bodyPr>
            <a:noAutofit/>
          </a:bodyPr>
          <a:lstStyle/>
          <a:p>
            <a:r>
              <a:rPr lang="en-US" b="1" dirty="0" smtClean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Cyberspace — a dangerous place</a:t>
            </a:r>
          </a:p>
          <a:p>
            <a:pPr lvl="1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Omnipresence of computer attacks, viruses and worms</a:t>
            </a:r>
          </a:p>
          <a:p>
            <a:pPr lvl="1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Persistent underground economy (worth billions of dollars)</a:t>
            </a:r>
          </a:p>
          <a:p>
            <a:pPr lvl="1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Soon cyber-terrorism and cyber-warfare?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FAST-NUCES</a:t>
            </a:r>
            <a:endParaRPr lang="en-US" dirty="0"/>
          </a:p>
        </p:txBody>
      </p:sp>
      <p:pic>
        <p:nvPicPr>
          <p:cNvPr id="6" name="Picture 5" descr="http://study.result.pk/wp-content/uploads/2011/07/National-University-of-Computer-and-Emerging-Sciences-NUCES-300x300.png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6248400"/>
            <a:ext cx="478808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290638" y="3486150"/>
            <a:ext cx="6562725" cy="283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quity">
  <a:themeElements>
    <a:clrScheme name="Equity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Equity">
      <a:majorFont>
        <a:latin typeface="Franklin Gothic Book"/>
        <a:ea typeface=""/>
        <a:cs typeface=""/>
        <a:font script="Grek" typeface="Calibri"/>
        <a:font script="Cyrl" typeface="Calibri"/>
        <a:font script="Jpan" typeface="HGｺﾞｼｯｸM"/>
        <a:font script="Hang" typeface="바탕"/>
        <a:font script="Hans" typeface="幼圆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Perpetua"/>
        <a:ea typeface=""/>
        <a:cs typeface=""/>
        <a:font script="Grek" typeface="Cambria"/>
        <a:font script="Cyrl" typeface="Cambria"/>
        <a:font script="Jpan" typeface="HG創英ﾌﾟﾚｾﾞﾝｽEB"/>
        <a:font script="Hang" typeface="맑은 고딕"/>
        <a:font script="Hans" typeface="宋体"/>
        <a:font script="Hant" typeface="新細明體"/>
        <a:font script="Arab" typeface="Times New Roman"/>
        <a:font script="Hebr" typeface="Aharoni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Equity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tint val="30000"/>
                <a:satMod val="300000"/>
              </a:schemeClr>
              <a:schemeClr val="phClr">
                <a:tint val="40000"/>
                <a:satMod val="200000"/>
              </a:schemeClr>
            </a:duotone>
          </a:blip>
          <a:tile tx="0" ty="0" sx="70000" sy="70000" flip="none" algn="ctr"/>
        </a:blipFill>
        <a:blipFill>
          <a:blip xmlns:r="http://schemas.openxmlformats.org/officeDocument/2006/relationships" r:embed="rId1">
            <a:duotone>
              <a:schemeClr val="phClr">
                <a:shade val="22000"/>
                <a:satMod val="160000"/>
              </a:schemeClr>
              <a:schemeClr val="phClr">
                <a:shade val="45000"/>
                <a:satMod val="100000"/>
              </a:schemeClr>
            </a:duotone>
          </a:blip>
          <a:tile tx="0" ty="0" sx="65000" sy="65000" flip="none" algn="ctr"/>
        </a:blip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50800" dir="5400000" algn="t" rotWithShape="0">
              <a:srgbClr val="000000">
                <a:alpha val="60000"/>
              </a:srgbClr>
            </a:outerShdw>
          </a:effectLst>
          <a:scene3d>
            <a:camera prst="isometricBottomUp" fov="0">
              <a:rot lat="0" lon="0" rev="0"/>
            </a:camera>
            <a:lightRig rig="soft" dir="b">
              <a:rot lat="0" lon="0" rev="9000000"/>
            </a:lightRig>
          </a:scene3d>
          <a:sp3d contourW="35000" prstMaterial="matte">
            <a:bevelT w="4500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65000"/>
              </a:schemeClr>
            </a:gs>
            <a:gs pos="50000">
              <a:schemeClr val="phClr">
                <a:shade val="80000"/>
                <a:satMod val="155000"/>
              </a:schemeClr>
            </a:gs>
            <a:gs pos="100000">
              <a:schemeClr val="phClr">
                <a:tint val="95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tint val="95000"/>
                <a:satMod val="200000"/>
              </a:schemeClr>
              <a:schemeClr val="phClr">
                <a:shade val="80000"/>
                <a:satMod val="100000"/>
              </a:schemeClr>
            </a:duotone>
          </a:blip>
          <a:tile tx="0" ty="0" sx="55000" sy="5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Equity</Template>
  <TotalTime>5108</TotalTime>
  <Words>5504</Words>
  <Application>Microsoft Office PowerPoint</Application>
  <PresentationFormat>On-screen Show (4:3)</PresentationFormat>
  <Paragraphs>676</Paragraphs>
  <Slides>73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73</vt:i4>
      </vt:variant>
    </vt:vector>
  </HeadingPairs>
  <TitlesOfParts>
    <vt:vector size="84" baseType="lpstr">
      <vt:lpstr>微軟正黑體</vt:lpstr>
      <vt:lpstr>ＭＳ Ｐゴシック</vt:lpstr>
      <vt:lpstr>新細明體</vt:lpstr>
      <vt:lpstr>Arial</vt:lpstr>
      <vt:lpstr>Calibri</vt:lpstr>
      <vt:lpstr>Franklin Gothic Book</vt:lpstr>
      <vt:lpstr>Perpetua</vt:lpstr>
      <vt:lpstr>Times New Roman</vt:lpstr>
      <vt:lpstr>Wingdings</vt:lpstr>
      <vt:lpstr>Wingdings 2</vt:lpstr>
      <vt:lpstr>Equity</vt:lpstr>
      <vt:lpstr>CS-446: Information Systems Security</vt:lpstr>
      <vt:lpstr>What is This Class About ? </vt:lpstr>
      <vt:lpstr>How Can You Make a Difference?</vt:lpstr>
      <vt:lpstr>Computer Security Today</vt:lpstr>
      <vt:lpstr>Why Computer Security ?</vt:lpstr>
      <vt:lpstr>The Sony Breach</vt:lpstr>
      <vt:lpstr>Top Data Breaches</vt:lpstr>
      <vt:lpstr>Further Example</vt:lpstr>
      <vt:lpstr>… more trouble ahead</vt:lpstr>
      <vt:lpstr>These will be the main cybersecurity trends in 2020 </vt:lpstr>
      <vt:lpstr>PowerPoint Presentation</vt:lpstr>
      <vt:lpstr>Must See this Doc Reading Assignment(Important)</vt:lpstr>
      <vt:lpstr>  </vt:lpstr>
      <vt:lpstr>Who is who ?</vt:lpstr>
      <vt:lpstr>Informal terminology of attackers conti. </vt:lpstr>
      <vt:lpstr>Informal terminology of attackers conti..</vt:lpstr>
      <vt:lpstr>Security is fun too!</vt:lpstr>
      <vt:lpstr>Security Goals and Mechanisms</vt:lpstr>
      <vt:lpstr>A Formal View</vt:lpstr>
      <vt:lpstr>CIA Triad</vt:lpstr>
      <vt:lpstr>Security Goals</vt:lpstr>
      <vt:lpstr>Confidentiality</vt:lpstr>
      <vt:lpstr>Integrity</vt:lpstr>
      <vt:lpstr>Availability</vt:lpstr>
      <vt:lpstr>Computer Security Objectives</vt:lpstr>
      <vt:lpstr>Possible additional concepts:</vt:lpstr>
      <vt:lpstr>Threats &amp; Attacks</vt:lpstr>
      <vt:lpstr>Security Mechanisms</vt:lpstr>
      <vt:lpstr>Prevention</vt:lpstr>
      <vt:lpstr>Detection</vt:lpstr>
      <vt:lpstr>Recovery</vt:lpstr>
      <vt:lpstr>OSI Security Architecture</vt:lpstr>
      <vt:lpstr>Table 1.1    Threats and Attacks (RFC 4949) </vt:lpstr>
      <vt:lpstr>Security Attacks</vt:lpstr>
      <vt:lpstr>Passive Attacks</vt:lpstr>
      <vt:lpstr>Active Attacks</vt:lpstr>
      <vt:lpstr>Examples of Attacks</vt:lpstr>
      <vt:lpstr>Further Concepts</vt:lpstr>
      <vt:lpstr>History of Attacks</vt:lpstr>
      <vt:lpstr>Brain: Where it all started …..</vt:lpstr>
      <vt:lpstr>Morris</vt:lpstr>
      <vt:lpstr>Melissa</vt:lpstr>
      <vt:lpstr>ILoveLetter worm</vt:lpstr>
      <vt:lpstr>CodeRed</vt:lpstr>
      <vt:lpstr>Nimda</vt:lpstr>
      <vt:lpstr>SQL Slammer aka Sapphire worm</vt:lpstr>
      <vt:lpstr>SQL Slammer</vt:lpstr>
      <vt:lpstr>Current Trends</vt:lpstr>
      <vt:lpstr>Historical hackers  (prior to 2000)</vt:lpstr>
      <vt:lpstr>Historical Hackers</vt:lpstr>
      <vt:lpstr>Financially Motivated</vt:lpstr>
      <vt:lpstr>Politically Motivated</vt:lpstr>
      <vt:lpstr>Politically Motivated</vt:lpstr>
      <vt:lpstr>Typical Botherder: 0x80" (pronounced X-eighty)</vt:lpstr>
      <vt:lpstr>Some things in the news</vt:lpstr>
      <vt:lpstr>Trends since 2010</vt:lpstr>
      <vt:lpstr>Monetization of Exploits</vt:lpstr>
      <vt:lpstr>Marketplace for Vulnerabilities</vt:lpstr>
      <vt:lpstr>Marketplace for Vulnerabilities</vt:lpstr>
      <vt:lpstr>Underground Economy</vt:lpstr>
      <vt:lpstr>PowerPoint Presentation</vt:lpstr>
      <vt:lpstr>Marketplace for Pay-Per-Install (PPI)</vt:lpstr>
      <vt:lpstr>PowerPoint Presentation</vt:lpstr>
      <vt:lpstr>PowerPoint Presentation</vt:lpstr>
      <vt:lpstr>PowerPoint Presentation</vt:lpstr>
      <vt:lpstr>PowerPoint Presentation</vt:lpstr>
      <vt:lpstr>Recommended reading </vt:lpstr>
      <vt:lpstr>Why are there security vulnerabilities? </vt:lpstr>
      <vt:lpstr>PowerPoint Presentation</vt:lpstr>
      <vt:lpstr>Summary</vt:lpstr>
      <vt:lpstr>Summary</vt:lpstr>
      <vt:lpstr>Acknowledgements</vt:lpstr>
      <vt:lpstr>Web Resources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Sufian Hameed</dc:creator>
  <cp:lastModifiedBy>Abdullah Bin Zarshaid</cp:lastModifiedBy>
  <cp:revision>827</cp:revision>
  <dcterms:created xsi:type="dcterms:W3CDTF">2006-08-16T00:00:00Z</dcterms:created>
  <dcterms:modified xsi:type="dcterms:W3CDTF">2020-09-02T08:02:15Z</dcterms:modified>
</cp:coreProperties>
</file>